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34477A-82DD-4979-ABE0-AFA19625FE76}" v="86" dt="2025-07-09T10:23:45.075"/>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50" d="100"/>
          <a:sy n="50" d="100"/>
        </p:scale>
        <p:origin x="1092" y="72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72ADBCCD-0101-4564-B9FC-48B941AB7DD2}" type="datetimeFigureOut">
              <a:rPr lang="en-IN" smtClean="0"/>
              <a:t>09-07-2025</a:t>
            </a:fld>
            <a:endParaRPr lang="en-IN"/>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B5A976EB-8BA3-4894-9EEF-E49EB6E48F7A}" type="slidenum">
              <a:rPr lang="en-IN" smtClean="0"/>
              <a:t>‹#›</a:t>
            </a:fld>
            <a:endParaRPr lang="en-IN"/>
          </a:p>
        </p:txBody>
      </p:sp>
    </p:spTree>
    <p:extLst>
      <p:ext uri="{BB962C8B-B14F-4D97-AF65-F5344CB8AC3E}">
        <p14:creationId xmlns:p14="http://schemas.microsoft.com/office/powerpoint/2010/main" val="1488298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5A976EB-8BA3-4894-9EEF-E49EB6E48F7A}" type="slidenum">
              <a:rPr lang="en-IN" smtClean="0"/>
              <a:t>10</a:t>
            </a:fld>
            <a:endParaRPr lang="en-IN"/>
          </a:p>
        </p:txBody>
      </p:sp>
    </p:spTree>
    <p:extLst>
      <p:ext uri="{BB962C8B-B14F-4D97-AF65-F5344CB8AC3E}">
        <p14:creationId xmlns:p14="http://schemas.microsoft.com/office/powerpoint/2010/main" val="2856087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sz="3200" b="1" i="0">
                <a:solidFill>
                  <a:schemeClr val="tx1"/>
                </a:solidFill>
                <a:latin typeface="Calibri"/>
                <a:cs typeface="Calibri"/>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sz="3100" b="1" i="0">
                <a:solidFill>
                  <a:srgbClr val="E72929"/>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7/9/2025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3100" b="1" i="0">
                <a:solidFill>
                  <a:srgbClr val="E72929"/>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7/9/2025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chemeClr val="tx1"/>
                </a:solidFill>
                <a:latin typeface="Calibri"/>
                <a:cs typeface="Calibri"/>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7/9/2025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chemeClr val="tx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7/9/2025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1113516" y="1188085"/>
            <a:ext cx="7174865" cy="9099550"/>
          </a:xfrm>
          <a:custGeom>
            <a:avLst/>
            <a:gdLst/>
            <a:ahLst/>
            <a:cxnLst/>
            <a:rect l="l" t="t" r="r" b="b"/>
            <a:pathLst>
              <a:path w="7174865" h="9099550">
                <a:moveTo>
                  <a:pt x="3587241" y="0"/>
                </a:moveTo>
                <a:lnTo>
                  <a:pt x="0" y="3587242"/>
                </a:lnTo>
                <a:lnTo>
                  <a:pt x="0" y="9098935"/>
                </a:lnTo>
                <a:lnTo>
                  <a:pt x="7174483" y="9098935"/>
                </a:lnTo>
                <a:lnTo>
                  <a:pt x="7174483" y="3587242"/>
                </a:lnTo>
                <a:lnTo>
                  <a:pt x="3587241" y="0"/>
                </a:lnTo>
                <a:close/>
              </a:path>
            </a:pathLst>
          </a:custGeom>
          <a:solidFill>
            <a:srgbClr val="DDDDDD"/>
          </a:solidFill>
        </p:spPr>
        <p:txBody>
          <a:bodyPr wrap="square" lIns="0" tIns="0" rIns="0" bIns="0" rtlCol="0"/>
          <a:lstStyle/>
          <a:p>
            <a:endParaRPr/>
          </a:p>
        </p:txBody>
      </p:sp>
      <p:sp>
        <p:nvSpPr>
          <p:cNvPr id="17" name="bg object 17"/>
          <p:cNvSpPr/>
          <p:nvPr/>
        </p:nvSpPr>
        <p:spPr>
          <a:xfrm>
            <a:off x="7526401" y="0"/>
            <a:ext cx="7174865" cy="6964680"/>
          </a:xfrm>
          <a:custGeom>
            <a:avLst/>
            <a:gdLst/>
            <a:ahLst/>
            <a:cxnLst/>
            <a:rect l="l" t="t" r="r" b="b"/>
            <a:pathLst>
              <a:path w="7174865" h="6964680">
                <a:moveTo>
                  <a:pt x="7174357" y="0"/>
                </a:moveTo>
                <a:lnTo>
                  <a:pt x="0" y="0"/>
                </a:lnTo>
                <a:lnTo>
                  <a:pt x="0" y="3376929"/>
                </a:lnTo>
                <a:lnTo>
                  <a:pt x="3587115" y="6964172"/>
                </a:lnTo>
                <a:lnTo>
                  <a:pt x="7174357" y="3376929"/>
                </a:lnTo>
                <a:lnTo>
                  <a:pt x="7174357" y="0"/>
                </a:lnTo>
                <a:close/>
              </a:path>
            </a:pathLst>
          </a:custGeom>
          <a:solidFill>
            <a:srgbClr val="E72929"/>
          </a:solidFill>
        </p:spPr>
        <p:txBody>
          <a:bodyPr wrap="square" lIns="0" tIns="0" rIns="0" bIns="0" rtlCol="0"/>
          <a:lstStyle/>
          <a:p>
            <a:endParaRPr/>
          </a:p>
        </p:txBody>
      </p:sp>
      <p:sp>
        <p:nvSpPr>
          <p:cNvPr id="18" name="bg object 18"/>
          <p:cNvSpPr/>
          <p:nvPr/>
        </p:nvSpPr>
        <p:spPr>
          <a:xfrm>
            <a:off x="11237214" y="2209800"/>
            <a:ext cx="6927215" cy="6927215"/>
          </a:xfrm>
          <a:custGeom>
            <a:avLst/>
            <a:gdLst/>
            <a:ahLst/>
            <a:cxnLst/>
            <a:rect l="l" t="t" r="r" b="b"/>
            <a:pathLst>
              <a:path w="6927215" h="6927215">
                <a:moveTo>
                  <a:pt x="3463543" y="0"/>
                </a:moveTo>
                <a:lnTo>
                  <a:pt x="0" y="3463544"/>
                </a:lnTo>
                <a:lnTo>
                  <a:pt x="3463543" y="6927151"/>
                </a:lnTo>
                <a:lnTo>
                  <a:pt x="6927087" y="3463544"/>
                </a:lnTo>
                <a:lnTo>
                  <a:pt x="3463543" y="0"/>
                </a:lnTo>
                <a:close/>
              </a:path>
            </a:pathLst>
          </a:custGeom>
          <a:solidFill>
            <a:srgbClr val="DDDDDD"/>
          </a:solidFill>
        </p:spPr>
        <p:txBody>
          <a:bodyPr wrap="square" lIns="0" tIns="0" rIns="0" bIns="0" rtlCol="0"/>
          <a:lstStyle/>
          <a:p>
            <a:endParaRPr/>
          </a:p>
        </p:txBody>
      </p:sp>
      <p:pic>
        <p:nvPicPr>
          <p:cNvPr id="19" name="bg object 19"/>
          <p:cNvPicPr/>
          <p:nvPr/>
        </p:nvPicPr>
        <p:blipFill>
          <a:blip r:embed="rId2" cstate="print"/>
          <a:stretch>
            <a:fillRect/>
          </a:stretch>
        </p:blipFill>
        <p:spPr>
          <a:xfrm>
            <a:off x="11953494" y="2926079"/>
            <a:ext cx="5494527" cy="5494528"/>
          </a:xfrm>
          <a:prstGeom prst="rect">
            <a:avLst/>
          </a:prstGeom>
        </p:spPr>
      </p:pic>
      <p:sp>
        <p:nvSpPr>
          <p:cNvPr id="20" name="bg object 20"/>
          <p:cNvSpPr/>
          <p:nvPr/>
        </p:nvSpPr>
        <p:spPr>
          <a:xfrm>
            <a:off x="13674344" y="5673344"/>
            <a:ext cx="4613910" cy="4613910"/>
          </a:xfrm>
          <a:custGeom>
            <a:avLst/>
            <a:gdLst/>
            <a:ahLst/>
            <a:cxnLst/>
            <a:rect l="l" t="t" r="r" b="b"/>
            <a:pathLst>
              <a:path w="4613909" h="4613909">
                <a:moveTo>
                  <a:pt x="4613656" y="0"/>
                </a:moveTo>
                <a:lnTo>
                  <a:pt x="0" y="4613678"/>
                </a:lnTo>
                <a:lnTo>
                  <a:pt x="4613656" y="4613678"/>
                </a:lnTo>
                <a:lnTo>
                  <a:pt x="4613656" y="0"/>
                </a:lnTo>
                <a:close/>
              </a:path>
            </a:pathLst>
          </a:custGeom>
          <a:solidFill>
            <a:srgbClr val="15AFF8"/>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7/9/2025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519683"/>
            <a:ext cx="15328900" cy="1165860"/>
          </a:xfrm>
          <a:custGeom>
            <a:avLst/>
            <a:gdLst/>
            <a:ahLst/>
            <a:cxnLst/>
            <a:rect l="l" t="t" r="r" b="b"/>
            <a:pathLst>
              <a:path w="15328900" h="1165860">
                <a:moveTo>
                  <a:pt x="14351635" y="0"/>
                </a:moveTo>
                <a:lnTo>
                  <a:pt x="0" y="0"/>
                </a:lnTo>
                <a:lnTo>
                  <a:pt x="0" y="1165733"/>
                </a:lnTo>
                <a:lnTo>
                  <a:pt x="14351635" y="1165733"/>
                </a:lnTo>
                <a:lnTo>
                  <a:pt x="15328646" y="582930"/>
                </a:lnTo>
                <a:lnTo>
                  <a:pt x="14351635" y="0"/>
                </a:lnTo>
                <a:close/>
              </a:path>
            </a:pathLst>
          </a:custGeom>
          <a:solidFill>
            <a:srgbClr val="F0F3F3"/>
          </a:solidFill>
        </p:spPr>
        <p:txBody>
          <a:bodyPr wrap="square" lIns="0" tIns="0" rIns="0" bIns="0" rtlCol="0"/>
          <a:lstStyle/>
          <a:p>
            <a:endParaRPr/>
          </a:p>
        </p:txBody>
      </p:sp>
      <p:sp>
        <p:nvSpPr>
          <p:cNvPr id="17" name="bg object 17"/>
          <p:cNvSpPr/>
          <p:nvPr/>
        </p:nvSpPr>
        <p:spPr>
          <a:xfrm>
            <a:off x="0" y="519683"/>
            <a:ext cx="936625" cy="1165860"/>
          </a:xfrm>
          <a:custGeom>
            <a:avLst/>
            <a:gdLst/>
            <a:ahLst/>
            <a:cxnLst/>
            <a:rect l="l" t="t" r="r" b="b"/>
            <a:pathLst>
              <a:path w="936625" h="1165860">
                <a:moveTo>
                  <a:pt x="353466" y="0"/>
                </a:moveTo>
                <a:lnTo>
                  <a:pt x="0" y="0"/>
                </a:lnTo>
                <a:lnTo>
                  <a:pt x="0" y="1165860"/>
                </a:lnTo>
                <a:lnTo>
                  <a:pt x="353466" y="1165860"/>
                </a:lnTo>
                <a:lnTo>
                  <a:pt x="936307" y="582930"/>
                </a:lnTo>
                <a:lnTo>
                  <a:pt x="353466" y="0"/>
                </a:lnTo>
                <a:close/>
              </a:path>
            </a:pathLst>
          </a:custGeom>
          <a:solidFill>
            <a:srgbClr val="FF5656"/>
          </a:solidFill>
        </p:spPr>
        <p:txBody>
          <a:bodyPr wrap="square" lIns="0" tIns="0" rIns="0" bIns="0" rtlCol="0"/>
          <a:lstStyle/>
          <a:p>
            <a:endParaRPr/>
          </a:p>
        </p:txBody>
      </p:sp>
      <p:sp>
        <p:nvSpPr>
          <p:cNvPr id="2" name="Holder 2"/>
          <p:cNvSpPr>
            <a:spLocks noGrp="1"/>
          </p:cNvSpPr>
          <p:nvPr>
            <p:ph type="title"/>
          </p:nvPr>
        </p:nvSpPr>
        <p:spPr>
          <a:xfrm>
            <a:off x="1016000" y="699338"/>
            <a:ext cx="16256000" cy="574675"/>
          </a:xfrm>
          <a:prstGeom prst="rect">
            <a:avLst/>
          </a:prstGeom>
        </p:spPr>
        <p:txBody>
          <a:bodyPr wrap="square" lIns="0" tIns="0" rIns="0" bIns="0">
            <a:spAutoFit/>
          </a:bodyPr>
          <a:lstStyle>
            <a:lvl1pPr>
              <a:defRPr sz="3200" b="1" i="0">
                <a:solidFill>
                  <a:schemeClr val="tx1"/>
                </a:solidFill>
                <a:latin typeface="Calibri"/>
                <a:cs typeface="Calibri"/>
              </a:defRPr>
            </a:lvl1pPr>
          </a:lstStyle>
          <a:p>
            <a:endParaRPr/>
          </a:p>
        </p:txBody>
      </p:sp>
      <p:sp>
        <p:nvSpPr>
          <p:cNvPr id="3" name="Holder 3"/>
          <p:cNvSpPr>
            <a:spLocks noGrp="1"/>
          </p:cNvSpPr>
          <p:nvPr>
            <p:ph type="body" idx="1"/>
          </p:nvPr>
        </p:nvSpPr>
        <p:spPr>
          <a:xfrm>
            <a:off x="9473310" y="2646121"/>
            <a:ext cx="8470900" cy="4307840"/>
          </a:xfrm>
          <a:prstGeom prst="rect">
            <a:avLst/>
          </a:prstGeom>
        </p:spPr>
        <p:txBody>
          <a:bodyPr wrap="square" lIns="0" tIns="0" rIns="0" bIns="0">
            <a:spAutoFit/>
          </a:bodyPr>
          <a:lstStyle>
            <a:lvl1pPr>
              <a:defRPr sz="3100" b="1" i="0">
                <a:solidFill>
                  <a:srgbClr val="E72929"/>
                </a:solidFill>
                <a:latin typeface="Calibri"/>
                <a:cs typeface="Calibri"/>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7/9/2025</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2329921" y="1607185"/>
            <a:ext cx="5958205" cy="8680450"/>
          </a:xfrm>
          <a:custGeom>
            <a:avLst/>
            <a:gdLst/>
            <a:ahLst/>
            <a:cxnLst/>
            <a:rect l="l" t="t" r="r" b="b"/>
            <a:pathLst>
              <a:path w="5958205" h="8680450">
                <a:moveTo>
                  <a:pt x="2979039" y="0"/>
                </a:moveTo>
                <a:lnTo>
                  <a:pt x="0" y="3422015"/>
                </a:lnTo>
                <a:lnTo>
                  <a:pt x="0" y="8679835"/>
                </a:lnTo>
                <a:lnTo>
                  <a:pt x="5958078" y="8679835"/>
                </a:lnTo>
                <a:lnTo>
                  <a:pt x="5958078" y="3422015"/>
                </a:lnTo>
                <a:lnTo>
                  <a:pt x="2979039" y="0"/>
                </a:lnTo>
                <a:close/>
              </a:path>
            </a:pathLst>
          </a:custGeom>
          <a:solidFill>
            <a:srgbClr val="E72929"/>
          </a:solidFill>
        </p:spPr>
        <p:txBody>
          <a:bodyPr wrap="square" lIns="0" tIns="0" rIns="0" bIns="0" rtlCol="0"/>
          <a:lstStyle/>
          <a:p>
            <a:endParaRPr/>
          </a:p>
        </p:txBody>
      </p:sp>
      <p:sp>
        <p:nvSpPr>
          <p:cNvPr id="3" name="object 3"/>
          <p:cNvSpPr txBox="1"/>
          <p:nvPr/>
        </p:nvSpPr>
        <p:spPr>
          <a:xfrm>
            <a:off x="1660005" y="4254857"/>
            <a:ext cx="10091939" cy="1253548"/>
          </a:xfrm>
          <a:prstGeom prst="rect">
            <a:avLst/>
          </a:prstGeom>
        </p:spPr>
        <p:txBody>
          <a:bodyPr vert="horz" wrap="square" lIns="0" tIns="9525" rIns="0" bIns="0" rtlCol="0">
            <a:spAutoFit/>
          </a:bodyPr>
          <a:lstStyle/>
          <a:p>
            <a:pPr marL="3999229" marR="5080" indent="-3987165">
              <a:lnSpc>
                <a:spcPct val="100400"/>
              </a:lnSpc>
              <a:spcBef>
                <a:spcPts val="75"/>
              </a:spcBef>
            </a:pPr>
            <a:r>
              <a:rPr sz="3600" b="1" spc="130" dirty="0">
                <a:latin typeface="Calibri"/>
                <a:cs typeface="Calibri"/>
              </a:rPr>
              <a:t>“</a:t>
            </a:r>
            <a:r>
              <a:rPr lang="en-US" sz="4000" i="1" dirty="0"/>
              <a:t>Relational Data Analysis: </a:t>
            </a:r>
          </a:p>
          <a:p>
            <a:pPr marL="3999229" marR="5080" indent="-3987165">
              <a:lnSpc>
                <a:spcPct val="100400"/>
              </a:lnSpc>
              <a:spcBef>
                <a:spcPts val="75"/>
              </a:spcBef>
            </a:pPr>
            <a:r>
              <a:rPr lang="en-US" sz="4000" i="1" dirty="0"/>
              <a:t>Insights from the CollegeCourses Dataset</a:t>
            </a:r>
            <a:r>
              <a:rPr sz="3600" b="1" spc="765" dirty="0">
                <a:latin typeface="Calibri"/>
                <a:cs typeface="Calibri"/>
              </a:rPr>
              <a:t>”</a:t>
            </a:r>
            <a:endParaRPr sz="3600" dirty="0">
              <a:latin typeface="Calibri"/>
              <a:cs typeface="Calibri"/>
            </a:endParaRPr>
          </a:p>
        </p:txBody>
      </p:sp>
      <p:grpSp>
        <p:nvGrpSpPr>
          <p:cNvPr id="4" name="object 4"/>
          <p:cNvGrpSpPr/>
          <p:nvPr/>
        </p:nvGrpSpPr>
        <p:grpSpPr>
          <a:xfrm>
            <a:off x="3074515" y="0"/>
            <a:ext cx="15213965" cy="10287000"/>
            <a:chOff x="3074515" y="0"/>
            <a:chExt cx="15213965" cy="10287000"/>
          </a:xfrm>
        </p:grpSpPr>
        <p:sp>
          <p:nvSpPr>
            <p:cNvPr id="5" name="object 5"/>
            <p:cNvSpPr/>
            <p:nvPr/>
          </p:nvSpPr>
          <p:spPr>
            <a:xfrm>
              <a:off x="9277350" y="0"/>
              <a:ext cx="6308090" cy="5593715"/>
            </a:xfrm>
            <a:custGeom>
              <a:avLst/>
              <a:gdLst/>
              <a:ahLst/>
              <a:cxnLst/>
              <a:rect l="l" t="t" r="r" b="b"/>
              <a:pathLst>
                <a:path w="6308090" h="5593715">
                  <a:moveTo>
                    <a:pt x="6307836" y="0"/>
                  </a:moveTo>
                  <a:lnTo>
                    <a:pt x="0" y="0"/>
                  </a:lnTo>
                  <a:lnTo>
                    <a:pt x="0" y="2712339"/>
                  </a:lnTo>
                  <a:lnTo>
                    <a:pt x="3153918" y="5593461"/>
                  </a:lnTo>
                  <a:lnTo>
                    <a:pt x="6307836" y="2712339"/>
                  </a:lnTo>
                  <a:lnTo>
                    <a:pt x="6307836" y="0"/>
                  </a:lnTo>
                  <a:close/>
                </a:path>
              </a:pathLst>
            </a:custGeom>
            <a:solidFill>
              <a:srgbClr val="15AFF8"/>
            </a:solidFill>
          </p:spPr>
          <p:txBody>
            <a:bodyPr wrap="square" lIns="0" tIns="0" rIns="0" bIns="0" rtlCol="0"/>
            <a:lstStyle/>
            <a:p>
              <a:endParaRPr/>
            </a:p>
          </p:txBody>
        </p:sp>
        <p:sp>
          <p:nvSpPr>
            <p:cNvPr id="6" name="object 6"/>
            <p:cNvSpPr/>
            <p:nvPr/>
          </p:nvSpPr>
          <p:spPr>
            <a:xfrm>
              <a:off x="12339447" y="1844420"/>
              <a:ext cx="5939155" cy="5887085"/>
            </a:xfrm>
            <a:custGeom>
              <a:avLst/>
              <a:gdLst/>
              <a:ahLst/>
              <a:cxnLst/>
              <a:rect l="l" t="t" r="r" b="b"/>
              <a:pathLst>
                <a:path w="5939155" h="5887084">
                  <a:moveTo>
                    <a:pt x="3204591" y="0"/>
                  </a:moveTo>
                  <a:lnTo>
                    <a:pt x="0" y="2706116"/>
                  </a:lnTo>
                  <a:lnTo>
                    <a:pt x="2734310" y="5886704"/>
                  </a:lnTo>
                  <a:lnTo>
                    <a:pt x="5939028" y="3180588"/>
                  </a:lnTo>
                  <a:lnTo>
                    <a:pt x="3204591" y="0"/>
                  </a:lnTo>
                  <a:close/>
                </a:path>
              </a:pathLst>
            </a:custGeom>
            <a:solidFill>
              <a:srgbClr val="DDDDDD"/>
            </a:solidFill>
          </p:spPr>
          <p:txBody>
            <a:bodyPr wrap="square" lIns="0" tIns="0" rIns="0" bIns="0" rtlCol="0"/>
            <a:lstStyle/>
            <a:p>
              <a:endParaRPr/>
            </a:p>
          </p:txBody>
        </p:sp>
        <p:pic>
          <p:nvPicPr>
            <p:cNvPr id="7" name="object 7"/>
            <p:cNvPicPr/>
            <p:nvPr/>
          </p:nvPicPr>
          <p:blipFill>
            <a:blip r:embed="rId2" cstate="print"/>
            <a:stretch>
              <a:fillRect/>
            </a:stretch>
          </p:blipFill>
          <p:spPr>
            <a:xfrm>
              <a:off x="13337667" y="2859785"/>
              <a:ext cx="4362958" cy="4221607"/>
            </a:xfrm>
            <a:prstGeom prst="rect">
              <a:avLst/>
            </a:prstGeom>
          </p:spPr>
        </p:pic>
        <p:sp>
          <p:nvSpPr>
            <p:cNvPr id="8" name="object 8"/>
            <p:cNvSpPr/>
            <p:nvPr/>
          </p:nvSpPr>
          <p:spPr>
            <a:xfrm>
              <a:off x="14915659" y="6087078"/>
              <a:ext cx="3372485" cy="4200525"/>
            </a:xfrm>
            <a:custGeom>
              <a:avLst/>
              <a:gdLst/>
              <a:ahLst/>
              <a:cxnLst/>
              <a:rect l="l" t="t" r="r" b="b"/>
              <a:pathLst>
                <a:path w="3372484" h="4200525">
                  <a:moveTo>
                    <a:pt x="3372341" y="0"/>
                  </a:moveTo>
                  <a:lnTo>
                    <a:pt x="0" y="4199921"/>
                  </a:lnTo>
                  <a:lnTo>
                    <a:pt x="3372341" y="4199921"/>
                  </a:lnTo>
                  <a:lnTo>
                    <a:pt x="3372341" y="0"/>
                  </a:lnTo>
                  <a:close/>
                </a:path>
              </a:pathLst>
            </a:custGeom>
            <a:solidFill>
              <a:srgbClr val="E72929"/>
            </a:solidFill>
          </p:spPr>
          <p:txBody>
            <a:bodyPr wrap="square" lIns="0" tIns="0" rIns="0" bIns="0" rtlCol="0"/>
            <a:lstStyle/>
            <a:p>
              <a:endParaRPr/>
            </a:p>
          </p:txBody>
        </p:sp>
        <p:sp>
          <p:nvSpPr>
            <p:cNvPr id="9" name="object 9"/>
            <p:cNvSpPr/>
            <p:nvPr/>
          </p:nvSpPr>
          <p:spPr>
            <a:xfrm>
              <a:off x="3074515" y="7235818"/>
              <a:ext cx="8106409" cy="1064895"/>
            </a:xfrm>
            <a:custGeom>
              <a:avLst/>
              <a:gdLst/>
              <a:ahLst/>
              <a:cxnLst/>
              <a:rect l="l" t="t" r="r" b="b"/>
              <a:pathLst>
                <a:path w="8106409" h="1064895">
                  <a:moveTo>
                    <a:pt x="8106200" y="0"/>
                  </a:moveTo>
                  <a:lnTo>
                    <a:pt x="582537" y="0"/>
                  </a:lnTo>
                  <a:lnTo>
                    <a:pt x="0" y="1064319"/>
                  </a:lnTo>
                  <a:lnTo>
                    <a:pt x="7523639" y="1064319"/>
                  </a:lnTo>
                  <a:lnTo>
                    <a:pt x="8106200" y="0"/>
                  </a:lnTo>
                  <a:close/>
                </a:path>
              </a:pathLst>
            </a:custGeom>
            <a:solidFill>
              <a:srgbClr val="15AFF8"/>
            </a:solidFill>
          </p:spPr>
          <p:txBody>
            <a:bodyPr wrap="square" lIns="0" tIns="0" rIns="0" bIns="0" rtlCol="0"/>
            <a:lstStyle/>
            <a:p>
              <a:endParaRPr/>
            </a:p>
          </p:txBody>
        </p:sp>
        <p:sp>
          <p:nvSpPr>
            <p:cNvPr id="10" name="object 10"/>
            <p:cNvSpPr/>
            <p:nvPr/>
          </p:nvSpPr>
          <p:spPr>
            <a:xfrm>
              <a:off x="4461300" y="6829683"/>
              <a:ext cx="6489065" cy="1737995"/>
            </a:xfrm>
            <a:custGeom>
              <a:avLst/>
              <a:gdLst/>
              <a:ahLst/>
              <a:cxnLst/>
              <a:rect l="l" t="t" r="r" b="b"/>
              <a:pathLst>
                <a:path w="6489065" h="1737995">
                  <a:moveTo>
                    <a:pt x="6488704" y="0"/>
                  </a:moveTo>
                  <a:lnTo>
                    <a:pt x="157101" y="0"/>
                  </a:lnTo>
                  <a:lnTo>
                    <a:pt x="0" y="287078"/>
                  </a:lnTo>
                  <a:lnTo>
                    <a:pt x="6018358" y="287078"/>
                  </a:lnTo>
                  <a:lnTo>
                    <a:pt x="5224919" y="1737526"/>
                  </a:lnTo>
                  <a:lnTo>
                    <a:pt x="5537931" y="1737526"/>
                  </a:lnTo>
                  <a:lnTo>
                    <a:pt x="6488704" y="0"/>
                  </a:lnTo>
                  <a:close/>
                </a:path>
                <a:path w="6489065" h="1737995">
                  <a:moveTo>
                    <a:pt x="5268879" y="546030"/>
                  </a:moveTo>
                  <a:lnTo>
                    <a:pt x="4955866" y="546030"/>
                  </a:lnTo>
                  <a:lnTo>
                    <a:pt x="4406028" y="1550926"/>
                  </a:lnTo>
                  <a:lnTo>
                    <a:pt x="4719041" y="1550926"/>
                  </a:lnTo>
                  <a:lnTo>
                    <a:pt x="5268879" y="546030"/>
                  </a:lnTo>
                  <a:close/>
                </a:path>
              </a:pathLst>
            </a:custGeom>
            <a:solidFill>
              <a:srgbClr val="000000"/>
            </a:solidFill>
          </p:spPr>
          <p:txBody>
            <a:bodyPr wrap="square" lIns="0" tIns="0" rIns="0" bIns="0" rtlCol="0"/>
            <a:lstStyle/>
            <a:p>
              <a:endParaRPr/>
            </a:p>
          </p:txBody>
        </p:sp>
      </p:grpSp>
      <p:sp>
        <p:nvSpPr>
          <p:cNvPr id="11" name="object 11"/>
          <p:cNvSpPr txBox="1">
            <a:spLocks noGrp="1"/>
          </p:cNvSpPr>
          <p:nvPr>
            <p:ph type="title"/>
          </p:nvPr>
        </p:nvSpPr>
        <p:spPr>
          <a:xfrm>
            <a:off x="1023010" y="3191713"/>
            <a:ext cx="7258050" cy="589280"/>
          </a:xfrm>
          <a:prstGeom prst="rect">
            <a:avLst/>
          </a:prstGeom>
        </p:spPr>
        <p:txBody>
          <a:bodyPr vert="horz" wrap="square" lIns="0" tIns="12065" rIns="0" bIns="0" rtlCol="0">
            <a:spAutoFit/>
          </a:bodyPr>
          <a:lstStyle/>
          <a:p>
            <a:pPr marL="12700">
              <a:lnSpc>
                <a:spcPct val="100000"/>
              </a:lnSpc>
              <a:spcBef>
                <a:spcPts val="95"/>
              </a:spcBef>
            </a:pPr>
            <a:r>
              <a:rPr sz="3700" spc="90" dirty="0"/>
              <a:t>Internship</a:t>
            </a:r>
            <a:r>
              <a:rPr sz="3700" spc="125" dirty="0"/>
              <a:t> </a:t>
            </a:r>
            <a:r>
              <a:rPr sz="3700" spc="140" dirty="0"/>
              <a:t>Program:</a:t>
            </a:r>
            <a:r>
              <a:rPr sz="3700" spc="120" dirty="0"/>
              <a:t> </a:t>
            </a:r>
            <a:r>
              <a:rPr sz="3700" spc="95" dirty="0"/>
              <a:t>Soulvibe.Tech</a:t>
            </a:r>
            <a:endParaRPr sz="3700"/>
          </a:p>
        </p:txBody>
      </p:sp>
      <p:sp>
        <p:nvSpPr>
          <p:cNvPr id="12" name="object 12"/>
          <p:cNvSpPr txBox="1"/>
          <p:nvPr/>
        </p:nvSpPr>
        <p:spPr>
          <a:xfrm>
            <a:off x="3595496" y="7732268"/>
            <a:ext cx="5354955" cy="406400"/>
          </a:xfrm>
          <a:prstGeom prst="rect">
            <a:avLst/>
          </a:prstGeom>
        </p:spPr>
        <p:txBody>
          <a:bodyPr vert="horz" wrap="square" lIns="0" tIns="12065" rIns="0" bIns="0" rtlCol="0">
            <a:spAutoFit/>
          </a:bodyPr>
          <a:lstStyle/>
          <a:p>
            <a:pPr marL="12700">
              <a:lnSpc>
                <a:spcPct val="100000"/>
              </a:lnSpc>
              <a:spcBef>
                <a:spcPts val="95"/>
              </a:spcBef>
            </a:pPr>
            <a:r>
              <a:rPr lang="en-US" sz="2500" b="1" dirty="0">
                <a:latin typeface="Times New Roman"/>
                <a:cs typeface="Times New Roman"/>
              </a:rPr>
              <a:t>Batch</a:t>
            </a:r>
            <a:r>
              <a:rPr lang="en-US" sz="2500" b="1" spc="-45" dirty="0">
                <a:latin typeface="Times New Roman"/>
                <a:cs typeface="Times New Roman"/>
              </a:rPr>
              <a:t> </a:t>
            </a:r>
            <a:r>
              <a:rPr lang="en-US" sz="2500" b="1" dirty="0">
                <a:latin typeface="Times New Roman"/>
                <a:cs typeface="Times New Roman"/>
              </a:rPr>
              <a:t>Name:</a:t>
            </a:r>
            <a:r>
              <a:rPr lang="en-US" sz="2500" b="1" spc="-25" dirty="0">
                <a:latin typeface="Times New Roman"/>
                <a:cs typeface="Times New Roman"/>
              </a:rPr>
              <a:t> </a:t>
            </a:r>
            <a:r>
              <a:rPr lang="en-US" sz="2500" b="1" spc="-10" dirty="0">
                <a:latin typeface="Times New Roman"/>
                <a:cs typeface="Times New Roman"/>
              </a:rPr>
              <a:t>SVT/DAINT/2025/06/B10</a:t>
            </a:r>
            <a:endParaRPr lang="en-US" sz="2500" dirty="0">
              <a:latin typeface="Times New Roman"/>
              <a:cs typeface="Times New Roman"/>
            </a:endParaRPr>
          </a:p>
        </p:txBody>
      </p:sp>
      <p:sp>
        <p:nvSpPr>
          <p:cNvPr id="15" name="TextBox 14">
            <a:extLst>
              <a:ext uri="{FF2B5EF4-FFF2-40B4-BE49-F238E27FC236}">
                <a16:creationId xmlns:a16="http://schemas.microsoft.com/office/drawing/2014/main" id="{FD8ADFE5-3F31-C3EA-31CA-5ACA50483A69}"/>
              </a:ext>
            </a:extLst>
          </p:cNvPr>
          <p:cNvSpPr txBox="1"/>
          <p:nvPr/>
        </p:nvSpPr>
        <p:spPr>
          <a:xfrm>
            <a:off x="3599518" y="7339390"/>
            <a:ext cx="7056401" cy="461665"/>
          </a:xfrm>
          <a:prstGeom prst="rect">
            <a:avLst/>
          </a:prstGeom>
          <a:noFill/>
        </p:spPr>
        <p:txBody>
          <a:bodyPr wrap="square">
            <a:spAutoFit/>
          </a:bodyPr>
          <a:lstStyle/>
          <a:p>
            <a:pPr marL="12700">
              <a:lnSpc>
                <a:spcPct val="100000"/>
              </a:lnSpc>
              <a:spcBef>
                <a:spcPts val="95"/>
              </a:spcBef>
            </a:pPr>
            <a:r>
              <a:rPr lang="en-US" sz="2400" b="1" dirty="0">
                <a:latin typeface="Times New Roman"/>
                <a:cs typeface="Times New Roman"/>
              </a:rPr>
              <a:t>NAME: BHUKYA BHAVANI KISHORE</a:t>
            </a:r>
            <a:endParaRPr lang="en-US" sz="2400" dirty="0">
              <a:latin typeface="Times New Roman"/>
              <a:cs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162255" y="738962"/>
            <a:ext cx="241300" cy="514350"/>
          </a:xfrm>
          <a:prstGeom prst="rect">
            <a:avLst/>
          </a:prstGeom>
        </p:spPr>
        <p:txBody>
          <a:bodyPr vert="horz" wrap="square" lIns="0" tIns="13335" rIns="0" bIns="0" rtlCol="0">
            <a:spAutoFit/>
          </a:bodyPr>
          <a:lstStyle/>
          <a:p>
            <a:pPr marL="12700">
              <a:lnSpc>
                <a:spcPct val="100000"/>
              </a:lnSpc>
              <a:spcBef>
                <a:spcPts val="105"/>
              </a:spcBef>
            </a:pPr>
            <a:r>
              <a:rPr sz="3200" b="1" spc="15" dirty="0">
                <a:latin typeface="Calibri"/>
                <a:cs typeface="Calibri"/>
              </a:rPr>
              <a:t>8</a:t>
            </a:r>
            <a:endParaRPr sz="3200">
              <a:latin typeface="Calibri"/>
              <a:cs typeface="Calibri"/>
            </a:endParaRPr>
          </a:p>
        </p:txBody>
      </p:sp>
      <p:sp>
        <p:nvSpPr>
          <p:cNvPr id="5" name="object 5"/>
          <p:cNvSpPr txBox="1">
            <a:spLocks noGrp="1"/>
          </p:cNvSpPr>
          <p:nvPr>
            <p:ph type="title"/>
          </p:nvPr>
        </p:nvSpPr>
        <p:spPr>
          <a:xfrm>
            <a:off x="685800" y="476957"/>
            <a:ext cx="16256000" cy="1530803"/>
          </a:xfrm>
          <a:prstGeom prst="rect">
            <a:avLst/>
          </a:prstGeom>
        </p:spPr>
        <p:txBody>
          <a:bodyPr vert="horz" wrap="square" lIns="0" tIns="52958" rIns="0" bIns="0" rtlCol="0">
            <a:spAutoFit/>
          </a:bodyPr>
          <a:lstStyle/>
          <a:p>
            <a:pPr marL="168910">
              <a:lnSpc>
                <a:spcPct val="100000"/>
              </a:lnSpc>
              <a:spcBef>
                <a:spcPts val="105"/>
              </a:spcBef>
            </a:pPr>
            <a:r>
              <a:rPr lang="en-IN" dirty="0"/>
              <a:t>Assign a rank to each course within a College Name based on course duration,</a:t>
            </a:r>
            <a:br>
              <a:rPr lang="en-IN" dirty="0"/>
            </a:br>
            <a:r>
              <a:rPr lang="en-IN" dirty="0"/>
              <a:t> longest first.</a:t>
            </a:r>
            <a:br>
              <a:rPr lang="en-IN" dirty="0"/>
            </a:br>
            <a:endParaRPr spc="-10" dirty="0"/>
          </a:p>
        </p:txBody>
      </p:sp>
      <p:pic>
        <p:nvPicPr>
          <p:cNvPr id="7" name="Picture 6" descr="A screenshot of a computer&#10;&#10;AI-generated content may be incorrect.">
            <a:extLst>
              <a:ext uri="{FF2B5EF4-FFF2-40B4-BE49-F238E27FC236}">
                <a16:creationId xmlns:a16="http://schemas.microsoft.com/office/drawing/2014/main" id="{BDDE5957-9670-B6F2-7E7C-3C839FD9A621}"/>
              </a:ext>
            </a:extLst>
          </p:cNvPr>
          <p:cNvPicPr>
            <a:picLocks noChangeAspect="1"/>
          </p:cNvPicPr>
          <p:nvPr/>
        </p:nvPicPr>
        <p:blipFill>
          <a:blip r:embed="rId3">
            <a:extLst>
              <a:ext uri="{28A0092B-C50C-407E-A947-70E740481C1C}">
                <a14:useLocalDpi xmlns:a14="http://schemas.microsoft.com/office/drawing/2010/main" val="0"/>
              </a:ext>
            </a:extLst>
          </a:blip>
          <a:srcRect t="7134"/>
          <a:stretch>
            <a:fillRect/>
          </a:stretch>
        </p:blipFill>
        <p:spPr>
          <a:xfrm>
            <a:off x="1346200" y="1714500"/>
            <a:ext cx="15982950" cy="834496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302261" y="678393"/>
            <a:ext cx="17446560" cy="1490793"/>
          </a:xfrm>
          <a:prstGeom prst="rect">
            <a:avLst/>
          </a:prstGeom>
        </p:spPr>
        <p:txBody>
          <a:bodyPr vert="horz" wrap="square" lIns="0" tIns="13335" rIns="0" bIns="0" rtlCol="0">
            <a:spAutoFit/>
          </a:bodyPr>
          <a:lstStyle/>
          <a:p>
            <a:pPr marL="12700">
              <a:spcBef>
                <a:spcPts val="105"/>
              </a:spcBef>
              <a:tabLst>
                <a:tab pos="880744" algn="l"/>
              </a:tabLst>
            </a:pPr>
            <a:r>
              <a:rPr lang="en-IN" spc="-10" dirty="0"/>
              <a:t>9	</a:t>
            </a:r>
            <a:r>
              <a:rPr lang="en-IN" dirty="0"/>
              <a:t>Show the cumulative number of professional courses offered by each university sorted 	alphabetically.</a:t>
            </a:r>
            <a:br>
              <a:rPr lang="en-IN" dirty="0"/>
            </a:br>
            <a:endParaRPr spc="-10" dirty="0"/>
          </a:p>
        </p:txBody>
      </p:sp>
      <p:pic>
        <p:nvPicPr>
          <p:cNvPr id="6" name="Picture 5" descr="A screenshot of a computer&#10;&#10;AI-generated content may be incorrect.">
            <a:extLst>
              <a:ext uri="{FF2B5EF4-FFF2-40B4-BE49-F238E27FC236}">
                <a16:creationId xmlns:a16="http://schemas.microsoft.com/office/drawing/2014/main" id="{DC1C6C6D-FE3D-2933-007C-6723673E31B4}"/>
              </a:ext>
            </a:extLst>
          </p:cNvPr>
          <p:cNvPicPr>
            <a:picLocks noChangeAspect="1"/>
          </p:cNvPicPr>
          <p:nvPr/>
        </p:nvPicPr>
        <p:blipFill>
          <a:blip r:embed="rId2">
            <a:extLst>
              <a:ext uri="{28A0092B-C50C-407E-A947-70E740481C1C}">
                <a14:useLocalDpi xmlns:a14="http://schemas.microsoft.com/office/drawing/2010/main" val="0"/>
              </a:ext>
            </a:extLst>
          </a:blip>
          <a:srcRect t="9340"/>
          <a:stretch>
            <a:fillRect/>
          </a:stretch>
        </p:blipFill>
        <p:spPr>
          <a:xfrm>
            <a:off x="962025" y="1638300"/>
            <a:ext cx="16363950" cy="83408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4051" y="738962"/>
            <a:ext cx="458470" cy="514350"/>
          </a:xfrm>
          <a:prstGeom prst="rect">
            <a:avLst/>
          </a:prstGeom>
        </p:spPr>
        <p:txBody>
          <a:bodyPr vert="horz" wrap="square" lIns="0" tIns="13335" rIns="0" bIns="0" rtlCol="0">
            <a:spAutoFit/>
          </a:bodyPr>
          <a:lstStyle/>
          <a:p>
            <a:pPr marL="12700">
              <a:lnSpc>
                <a:spcPct val="100000"/>
              </a:lnSpc>
              <a:spcBef>
                <a:spcPts val="105"/>
              </a:spcBef>
            </a:pPr>
            <a:r>
              <a:rPr sz="3200" b="1" spc="40" dirty="0">
                <a:latin typeface="Calibri"/>
                <a:cs typeface="Calibri"/>
              </a:rPr>
              <a:t>10</a:t>
            </a:r>
            <a:endParaRPr sz="3200">
              <a:latin typeface="Calibri"/>
              <a:cs typeface="Calibri"/>
            </a:endParaRPr>
          </a:p>
        </p:txBody>
      </p:sp>
      <p:sp>
        <p:nvSpPr>
          <p:cNvPr id="4" name="object 4"/>
          <p:cNvSpPr txBox="1">
            <a:spLocks noGrp="1"/>
          </p:cNvSpPr>
          <p:nvPr>
            <p:ph type="title"/>
          </p:nvPr>
        </p:nvSpPr>
        <p:spPr>
          <a:xfrm>
            <a:off x="1016000" y="699338"/>
            <a:ext cx="16256000" cy="545918"/>
          </a:xfrm>
          <a:prstGeom prst="rect">
            <a:avLst/>
          </a:prstGeom>
        </p:spPr>
        <p:txBody>
          <a:bodyPr vert="horz" wrap="square" lIns="0" tIns="52958" rIns="0" bIns="0" rtlCol="0">
            <a:spAutoFit/>
          </a:bodyPr>
          <a:lstStyle/>
          <a:p>
            <a:pPr marL="308610">
              <a:lnSpc>
                <a:spcPct val="100000"/>
              </a:lnSpc>
              <a:spcBef>
                <a:spcPts val="105"/>
              </a:spcBef>
            </a:pPr>
            <a:r>
              <a:rPr lang="en-IN" dirty="0"/>
              <a:t>Using a self-join or CTE, find colleges offering more than one course category.</a:t>
            </a:r>
            <a:endParaRPr spc="-10" dirty="0"/>
          </a:p>
        </p:txBody>
      </p:sp>
      <p:pic>
        <p:nvPicPr>
          <p:cNvPr id="6" name="Picture 5" descr="A screenshot of a computer&#10;&#10;AI-generated content may be incorrect.">
            <a:extLst>
              <a:ext uri="{FF2B5EF4-FFF2-40B4-BE49-F238E27FC236}">
                <a16:creationId xmlns:a16="http://schemas.microsoft.com/office/drawing/2014/main" id="{DE9247AC-C629-CC48-5367-C61002A13FF6}"/>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977900" y="1562100"/>
            <a:ext cx="15957550" cy="822409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19050" y="571500"/>
            <a:ext cx="17776749" cy="1490793"/>
          </a:xfrm>
          <a:prstGeom prst="rect">
            <a:avLst/>
          </a:prstGeom>
        </p:spPr>
        <p:txBody>
          <a:bodyPr vert="horz" wrap="square" lIns="0" tIns="13335" rIns="0" bIns="0" rtlCol="0">
            <a:spAutoFit/>
          </a:bodyPr>
          <a:lstStyle/>
          <a:p>
            <a:r>
              <a:rPr spc="40" dirty="0"/>
              <a:t>11</a:t>
            </a:r>
            <a:r>
              <a:rPr dirty="0"/>
              <a:t>	</a:t>
            </a:r>
            <a:r>
              <a:rPr lang="en-IN" dirty="0"/>
              <a:t>Create a temporary table (CTE) that includes average duration of courses by district</a:t>
            </a:r>
            <a:br>
              <a:rPr lang="en-IN" dirty="0"/>
            </a:br>
            <a:r>
              <a:rPr lang="en-IN" dirty="0"/>
              <a:t> 	and use it to list talukas where the average course duration is above the district average.</a:t>
            </a:r>
            <a:br>
              <a:rPr lang="en-IN" dirty="0"/>
            </a:br>
            <a:endParaRPr spc="-10" dirty="0"/>
          </a:p>
        </p:txBody>
      </p:sp>
      <p:pic>
        <p:nvPicPr>
          <p:cNvPr id="5" name="Picture 4" descr="A screenshot of a computer&#10;&#10;AI-generated content may be incorrect.">
            <a:extLst>
              <a:ext uri="{FF2B5EF4-FFF2-40B4-BE49-F238E27FC236}">
                <a16:creationId xmlns:a16="http://schemas.microsoft.com/office/drawing/2014/main" id="{514E55D1-86D6-D529-2A58-5354A4F0BCE9}"/>
              </a:ext>
            </a:extLst>
          </p:cNvPr>
          <p:cNvPicPr>
            <a:picLocks noChangeAspect="1"/>
          </p:cNvPicPr>
          <p:nvPr/>
        </p:nvPicPr>
        <p:blipFill>
          <a:blip r:embed="rId2">
            <a:extLst>
              <a:ext uri="{28A0092B-C50C-407E-A947-70E740481C1C}">
                <a14:useLocalDpi xmlns:a14="http://schemas.microsoft.com/office/drawing/2010/main" val="0"/>
              </a:ext>
            </a:extLst>
          </a:blip>
          <a:srcRect t="7880"/>
          <a:stretch>
            <a:fillRect/>
          </a:stretch>
        </p:blipFill>
        <p:spPr>
          <a:xfrm>
            <a:off x="1147762" y="1790700"/>
            <a:ext cx="15992475" cy="828291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54050" y="738962"/>
            <a:ext cx="17243350" cy="998350"/>
          </a:xfrm>
          <a:prstGeom prst="rect">
            <a:avLst/>
          </a:prstGeom>
        </p:spPr>
        <p:txBody>
          <a:bodyPr vert="horz" wrap="square" lIns="0" tIns="13335" rIns="0" bIns="0" rtlCol="0">
            <a:spAutoFit/>
          </a:bodyPr>
          <a:lstStyle/>
          <a:p>
            <a:r>
              <a:rPr spc="40" dirty="0"/>
              <a:t>12</a:t>
            </a:r>
            <a:r>
              <a:rPr dirty="0"/>
              <a:t>	</a:t>
            </a:r>
            <a:r>
              <a:rPr lang="en-IN" dirty="0"/>
              <a:t>Create a new column classifying course duration as: Short (&lt; 12 months),Medium (12-36 	months),Long (&gt; 36 months) Then count the number of each duration type per course category</a:t>
            </a:r>
            <a:r>
              <a:rPr spc="-10" dirty="0"/>
              <a:t>.</a:t>
            </a:r>
          </a:p>
        </p:txBody>
      </p:sp>
      <p:pic>
        <p:nvPicPr>
          <p:cNvPr id="5" name="Picture 4" descr="A screenshot of a computer&#10;&#10;AI-generated content may be incorrect.">
            <a:extLst>
              <a:ext uri="{FF2B5EF4-FFF2-40B4-BE49-F238E27FC236}">
                <a16:creationId xmlns:a16="http://schemas.microsoft.com/office/drawing/2014/main" id="{B765ADAF-456E-FEBE-8902-5CA91BB7841F}"/>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762000" y="1737312"/>
            <a:ext cx="16306800" cy="840409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4051" y="738962"/>
            <a:ext cx="458470" cy="514350"/>
          </a:xfrm>
          <a:prstGeom prst="rect">
            <a:avLst/>
          </a:prstGeom>
        </p:spPr>
        <p:txBody>
          <a:bodyPr vert="horz" wrap="square" lIns="0" tIns="13335" rIns="0" bIns="0" rtlCol="0">
            <a:spAutoFit/>
          </a:bodyPr>
          <a:lstStyle/>
          <a:p>
            <a:pPr marL="12700">
              <a:lnSpc>
                <a:spcPct val="100000"/>
              </a:lnSpc>
              <a:spcBef>
                <a:spcPts val="105"/>
              </a:spcBef>
            </a:pPr>
            <a:r>
              <a:rPr sz="3200" b="1" spc="40" dirty="0">
                <a:latin typeface="Calibri"/>
                <a:cs typeface="Calibri"/>
              </a:rPr>
              <a:t>13</a:t>
            </a:r>
            <a:endParaRPr sz="3200">
              <a:latin typeface="Calibri"/>
              <a:cs typeface="Calibri"/>
            </a:endParaRPr>
          </a:p>
        </p:txBody>
      </p:sp>
      <p:sp>
        <p:nvSpPr>
          <p:cNvPr id="4" name="object 4"/>
          <p:cNvSpPr txBox="1">
            <a:spLocks noGrp="1"/>
          </p:cNvSpPr>
          <p:nvPr>
            <p:ph type="title"/>
          </p:nvPr>
        </p:nvSpPr>
        <p:spPr>
          <a:xfrm>
            <a:off x="1016000" y="699338"/>
            <a:ext cx="16256000" cy="1038360"/>
          </a:xfrm>
          <a:prstGeom prst="rect">
            <a:avLst/>
          </a:prstGeom>
        </p:spPr>
        <p:txBody>
          <a:bodyPr vert="horz" wrap="square" lIns="0" tIns="52958" rIns="0" bIns="0" rtlCol="0">
            <a:spAutoFit/>
          </a:bodyPr>
          <a:lstStyle/>
          <a:p>
            <a:pPr marL="285115">
              <a:lnSpc>
                <a:spcPct val="100000"/>
              </a:lnSpc>
              <a:spcBef>
                <a:spcPts val="105"/>
              </a:spcBef>
            </a:pPr>
            <a:r>
              <a:rPr lang="en-IN" dirty="0"/>
              <a:t>Extract only the course specialization from Course Name. (e.g., from "Bachelor of </a:t>
            </a:r>
            <a:br>
              <a:rPr lang="en-IN" dirty="0"/>
            </a:br>
            <a:r>
              <a:rPr lang="en-IN" dirty="0"/>
              <a:t>Engineering (B. E.) - Electrical", extract "Electrical")</a:t>
            </a:r>
            <a:endParaRPr spc="-10" dirty="0"/>
          </a:p>
        </p:txBody>
      </p:sp>
      <p:pic>
        <p:nvPicPr>
          <p:cNvPr id="6" name="Picture 5" descr="A screenshot of a computer&#10;&#10;AI-generated content may be incorrect.">
            <a:extLst>
              <a:ext uri="{FF2B5EF4-FFF2-40B4-BE49-F238E27FC236}">
                <a16:creationId xmlns:a16="http://schemas.microsoft.com/office/drawing/2014/main" id="{50C9E5EA-7A04-DB11-3802-4E7174185D3B}"/>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1016000" y="1737698"/>
            <a:ext cx="16256000" cy="837790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54050" y="738962"/>
            <a:ext cx="12747549" cy="505908"/>
          </a:xfrm>
          <a:prstGeom prst="rect">
            <a:avLst/>
          </a:prstGeom>
        </p:spPr>
        <p:txBody>
          <a:bodyPr vert="horz" wrap="square" lIns="0" tIns="13335" rIns="0" bIns="0" rtlCol="0">
            <a:spAutoFit/>
          </a:bodyPr>
          <a:lstStyle/>
          <a:p>
            <a:pPr marL="12700">
              <a:lnSpc>
                <a:spcPct val="100000"/>
              </a:lnSpc>
              <a:spcBef>
                <a:spcPts val="105"/>
              </a:spcBef>
              <a:tabLst>
                <a:tab pos="963294" algn="l"/>
              </a:tabLst>
            </a:pPr>
            <a:r>
              <a:rPr spc="40" dirty="0"/>
              <a:t>14</a:t>
            </a:r>
            <a:r>
              <a:rPr dirty="0"/>
              <a:t>	</a:t>
            </a:r>
            <a:r>
              <a:rPr lang="en-IN" dirty="0"/>
              <a:t>Count how many courses include the word Engineering in the name.</a:t>
            </a:r>
            <a:endParaRPr spc="75" dirty="0"/>
          </a:p>
        </p:txBody>
      </p:sp>
      <p:pic>
        <p:nvPicPr>
          <p:cNvPr id="5" name="Picture 4" descr="A screenshot of a computer&#10;&#10;AI-generated content may be incorrect.">
            <a:extLst>
              <a:ext uri="{FF2B5EF4-FFF2-40B4-BE49-F238E27FC236}">
                <a16:creationId xmlns:a16="http://schemas.microsoft.com/office/drawing/2014/main" id="{BAE258FA-78C2-6F68-B3E1-C1D6843330AD}"/>
              </a:ext>
            </a:extLst>
          </p:cNvPr>
          <p:cNvPicPr>
            <a:picLocks noChangeAspect="1"/>
          </p:cNvPicPr>
          <p:nvPr/>
        </p:nvPicPr>
        <p:blipFill>
          <a:blip r:embed="rId2">
            <a:extLst>
              <a:ext uri="{28A0092B-C50C-407E-A947-70E740481C1C}">
                <a14:useLocalDpi xmlns:a14="http://schemas.microsoft.com/office/drawing/2010/main" val="0"/>
              </a:ext>
            </a:extLst>
          </a:blip>
          <a:srcRect t="7292"/>
          <a:stretch>
            <a:fillRect/>
          </a:stretch>
        </p:blipFill>
        <p:spPr>
          <a:xfrm>
            <a:off x="1114425" y="1562100"/>
            <a:ext cx="16059150" cy="837050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54050" y="738962"/>
            <a:ext cx="15338349" cy="998350"/>
          </a:xfrm>
          <a:prstGeom prst="rect">
            <a:avLst/>
          </a:prstGeom>
        </p:spPr>
        <p:txBody>
          <a:bodyPr vert="horz" wrap="square" lIns="0" tIns="13335" rIns="0" bIns="0" rtlCol="0">
            <a:spAutoFit/>
          </a:bodyPr>
          <a:lstStyle/>
          <a:p>
            <a:pPr marL="12700">
              <a:lnSpc>
                <a:spcPct val="100000"/>
              </a:lnSpc>
              <a:spcBef>
                <a:spcPts val="105"/>
              </a:spcBef>
              <a:tabLst>
                <a:tab pos="974090" algn="l"/>
              </a:tabLst>
            </a:pPr>
            <a:r>
              <a:rPr spc="40" dirty="0"/>
              <a:t>15</a:t>
            </a:r>
            <a:r>
              <a:rPr dirty="0"/>
              <a:t>	</a:t>
            </a:r>
            <a:r>
              <a:rPr lang="en-IN" dirty="0"/>
              <a:t>List all unique combinations of Course Name, Course Type, and Course Category.</a:t>
            </a:r>
            <a:br>
              <a:rPr lang="en-IN" dirty="0"/>
            </a:br>
            <a:endParaRPr spc="55" dirty="0"/>
          </a:p>
        </p:txBody>
      </p:sp>
      <p:pic>
        <p:nvPicPr>
          <p:cNvPr id="5" name="Picture 4" descr="A screenshot of a computer&#10;&#10;AI-generated content may be incorrect.">
            <a:extLst>
              <a:ext uri="{FF2B5EF4-FFF2-40B4-BE49-F238E27FC236}">
                <a16:creationId xmlns:a16="http://schemas.microsoft.com/office/drawing/2014/main" id="{3433126D-5E98-34D5-34E5-730A4079DB3E}"/>
              </a:ext>
            </a:extLst>
          </p:cNvPr>
          <p:cNvPicPr>
            <a:picLocks noChangeAspect="1"/>
          </p:cNvPicPr>
          <p:nvPr/>
        </p:nvPicPr>
        <p:blipFill>
          <a:blip r:embed="rId2">
            <a:extLst>
              <a:ext uri="{28A0092B-C50C-407E-A947-70E740481C1C}">
                <a14:useLocalDpi xmlns:a14="http://schemas.microsoft.com/office/drawing/2010/main" val="0"/>
              </a:ext>
            </a:extLst>
          </a:blip>
          <a:srcRect t="9375"/>
          <a:stretch>
            <a:fillRect/>
          </a:stretch>
        </p:blipFill>
        <p:spPr>
          <a:xfrm>
            <a:off x="1219200" y="1737312"/>
            <a:ext cx="16211550" cy="826005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54051" y="738962"/>
            <a:ext cx="15490749" cy="505908"/>
          </a:xfrm>
          <a:prstGeom prst="rect">
            <a:avLst/>
          </a:prstGeom>
        </p:spPr>
        <p:txBody>
          <a:bodyPr vert="horz" wrap="square" lIns="0" tIns="13335" rIns="0" bIns="0" rtlCol="0">
            <a:spAutoFit/>
          </a:bodyPr>
          <a:lstStyle/>
          <a:p>
            <a:pPr marL="12700">
              <a:lnSpc>
                <a:spcPct val="100000"/>
              </a:lnSpc>
              <a:spcBef>
                <a:spcPts val="105"/>
              </a:spcBef>
              <a:tabLst>
                <a:tab pos="882015" algn="l"/>
              </a:tabLst>
            </a:pPr>
            <a:r>
              <a:rPr spc="40" dirty="0"/>
              <a:t>16</a:t>
            </a:r>
            <a:r>
              <a:rPr dirty="0"/>
              <a:t>	</a:t>
            </a:r>
            <a:r>
              <a:rPr lang="en-IN" dirty="0"/>
              <a:t>Write a query to get all courses that are not offered by any Government college.</a:t>
            </a:r>
            <a:endParaRPr spc="-10" dirty="0"/>
          </a:p>
        </p:txBody>
      </p:sp>
      <p:pic>
        <p:nvPicPr>
          <p:cNvPr id="5" name="Picture 4" descr="A screenshot of a computer&#10;&#10;AI-generated content may be incorrect.">
            <a:extLst>
              <a:ext uri="{FF2B5EF4-FFF2-40B4-BE49-F238E27FC236}">
                <a16:creationId xmlns:a16="http://schemas.microsoft.com/office/drawing/2014/main" id="{3D9CFAD4-057F-9739-4C9A-C67CB9E5867E}"/>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1000125" y="1638300"/>
            <a:ext cx="16287750" cy="839427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54050" y="738962"/>
            <a:ext cx="13509549" cy="998350"/>
          </a:xfrm>
          <a:prstGeom prst="rect">
            <a:avLst/>
          </a:prstGeom>
        </p:spPr>
        <p:txBody>
          <a:bodyPr vert="horz" wrap="square" lIns="0" tIns="13335" rIns="0" bIns="0" rtlCol="0">
            <a:spAutoFit/>
          </a:bodyPr>
          <a:lstStyle/>
          <a:p>
            <a:pPr marL="12700">
              <a:lnSpc>
                <a:spcPct val="100000"/>
              </a:lnSpc>
              <a:spcBef>
                <a:spcPts val="105"/>
              </a:spcBef>
              <a:tabLst>
                <a:tab pos="999490" algn="l"/>
              </a:tabLst>
            </a:pPr>
            <a:r>
              <a:rPr spc="40" dirty="0"/>
              <a:t>17</a:t>
            </a:r>
            <a:r>
              <a:rPr dirty="0"/>
              <a:t>	</a:t>
            </a:r>
            <a:r>
              <a:rPr lang="en-IN" dirty="0"/>
              <a:t>Find the university that has the second-highest number of aided courses.</a:t>
            </a:r>
            <a:br>
              <a:rPr lang="en-IN" dirty="0"/>
            </a:br>
            <a:endParaRPr spc="-10" dirty="0"/>
          </a:p>
        </p:txBody>
      </p:sp>
      <p:pic>
        <p:nvPicPr>
          <p:cNvPr id="5" name="Picture 4" descr="A screenshot of a computer&#10;&#10;AI-generated content may be incorrect.">
            <a:extLst>
              <a:ext uri="{FF2B5EF4-FFF2-40B4-BE49-F238E27FC236}">
                <a16:creationId xmlns:a16="http://schemas.microsoft.com/office/drawing/2014/main" id="{1B8C0F1D-1CB4-8C04-571C-216AC8133E15}"/>
              </a:ext>
            </a:extLst>
          </p:cNvPr>
          <p:cNvPicPr>
            <a:picLocks noChangeAspect="1"/>
          </p:cNvPicPr>
          <p:nvPr/>
        </p:nvPicPr>
        <p:blipFill>
          <a:blip r:embed="rId2">
            <a:extLst>
              <a:ext uri="{28A0092B-C50C-407E-A947-70E740481C1C}">
                <a14:useLocalDpi xmlns:a14="http://schemas.microsoft.com/office/drawing/2010/main" val="0"/>
              </a:ext>
            </a:extLst>
          </a:blip>
          <a:srcRect t="7292"/>
          <a:stretch>
            <a:fillRect/>
          </a:stretch>
        </p:blipFill>
        <p:spPr>
          <a:xfrm>
            <a:off x="1219200" y="1737312"/>
            <a:ext cx="16211550" cy="844994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519683"/>
            <a:ext cx="9144000" cy="1165860"/>
          </a:xfrm>
          <a:custGeom>
            <a:avLst/>
            <a:gdLst/>
            <a:ahLst/>
            <a:cxnLst/>
            <a:rect l="l" t="t" r="r" b="b"/>
            <a:pathLst>
              <a:path w="9144000" h="1165860">
                <a:moveTo>
                  <a:pt x="8561197" y="0"/>
                </a:moveTo>
                <a:lnTo>
                  <a:pt x="0" y="0"/>
                </a:lnTo>
                <a:lnTo>
                  <a:pt x="0" y="1165733"/>
                </a:lnTo>
                <a:lnTo>
                  <a:pt x="8561197" y="1165733"/>
                </a:lnTo>
                <a:lnTo>
                  <a:pt x="9144000" y="582930"/>
                </a:lnTo>
                <a:lnTo>
                  <a:pt x="8561197" y="0"/>
                </a:lnTo>
                <a:close/>
              </a:path>
            </a:pathLst>
          </a:custGeom>
          <a:solidFill>
            <a:srgbClr val="DDDDDD"/>
          </a:solid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sz="3600" spc="65" dirty="0"/>
              <a:t>Introduction</a:t>
            </a:r>
            <a:endParaRPr sz="3600"/>
          </a:p>
        </p:txBody>
      </p:sp>
      <p:sp>
        <p:nvSpPr>
          <p:cNvPr id="4" name="object 4"/>
          <p:cNvSpPr/>
          <p:nvPr/>
        </p:nvSpPr>
        <p:spPr>
          <a:xfrm>
            <a:off x="0" y="519683"/>
            <a:ext cx="936625" cy="1165860"/>
          </a:xfrm>
          <a:custGeom>
            <a:avLst/>
            <a:gdLst/>
            <a:ahLst/>
            <a:cxnLst/>
            <a:rect l="l" t="t" r="r" b="b"/>
            <a:pathLst>
              <a:path w="936625" h="1165860">
                <a:moveTo>
                  <a:pt x="353466" y="0"/>
                </a:moveTo>
                <a:lnTo>
                  <a:pt x="0" y="0"/>
                </a:lnTo>
                <a:lnTo>
                  <a:pt x="0" y="1165860"/>
                </a:lnTo>
                <a:lnTo>
                  <a:pt x="353466" y="1165860"/>
                </a:lnTo>
                <a:lnTo>
                  <a:pt x="936307" y="582930"/>
                </a:lnTo>
                <a:lnTo>
                  <a:pt x="353466" y="0"/>
                </a:lnTo>
                <a:close/>
              </a:path>
            </a:pathLst>
          </a:custGeom>
          <a:solidFill>
            <a:srgbClr val="E72929"/>
          </a:solidFill>
        </p:spPr>
        <p:txBody>
          <a:bodyPr wrap="square" lIns="0" tIns="0" rIns="0" bIns="0" rtlCol="0"/>
          <a:lstStyle/>
          <a:p>
            <a:endParaRPr/>
          </a:p>
        </p:txBody>
      </p:sp>
      <p:pic>
        <p:nvPicPr>
          <p:cNvPr id="5" name="object 5"/>
          <p:cNvPicPr/>
          <p:nvPr/>
        </p:nvPicPr>
        <p:blipFill>
          <a:blip r:embed="rId2" cstate="print"/>
          <a:stretch>
            <a:fillRect/>
          </a:stretch>
        </p:blipFill>
        <p:spPr>
          <a:xfrm>
            <a:off x="521500" y="2343657"/>
            <a:ext cx="8100949" cy="5599684"/>
          </a:xfrm>
          <a:prstGeom prst="rect">
            <a:avLst/>
          </a:prstGeom>
        </p:spPr>
      </p:pic>
      <p:sp>
        <p:nvSpPr>
          <p:cNvPr id="6" name="object 6"/>
          <p:cNvSpPr txBox="1">
            <a:spLocks noGrp="1"/>
          </p:cNvSpPr>
          <p:nvPr>
            <p:ph type="body" idx="1"/>
          </p:nvPr>
        </p:nvSpPr>
        <p:spPr>
          <a:xfrm>
            <a:off x="9473310" y="2646121"/>
            <a:ext cx="8470900" cy="4261038"/>
          </a:xfrm>
          <a:prstGeom prst="rect">
            <a:avLst/>
          </a:prstGeom>
        </p:spPr>
        <p:txBody>
          <a:bodyPr vert="horz" wrap="square" lIns="0" tIns="12065" rIns="0" bIns="0" rtlCol="0">
            <a:spAutoFit/>
          </a:bodyPr>
          <a:lstStyle/>
          <a:p>
            <a:pPr marL="12700" algn="just">
              <a:lnSpc>
                <a:spcPct val="100000"/>
              </a:lnSpc>
              <a:spcBef>
                <a:spcPts val="95"/>
              </a:spcBef>
            </a:pPr>
            <a:r>
              <a:rPr dirty="0"/>
              <a:t>Overview</a:t>
            </a:r>
            <a:r>
              <a:rPr spc="200" dirty="0"/>
              <a:t> </a:t>
            </a:r>
            <a:r>
              <a:rPr dirty="0"/>
              <a:t>of</a:t>
            </a:r>
            <a:r>
              <a:rPr spc="195" dirty="0"/>
              <a:t> </a:t>
            </a:r>
            <a:r>
              <a:rPr dirty="0"/>
              <a:t>the</a:t>
            </a:r>
            <a:r>
              <a:rPr spc="200" dirty="0"/>
              <a:t> </a:t>
            </a:r>
            <a:r>
              <a:rPr dirty="0"/>
              <a:t>main</a:t>
            </a:r>
            <a:r>
              <a:rPr spc="190" dirty="0"/>
              <a:t> </a:t>
            </a:r>
            <a:r>
              <a:rPr spc="-10" dirty="0"/>
              <a:t>objectives</a:t>
            </a:r>
          </a:p>
          <a:p>
            <a:pPr>
              <a:lnSpc>
                <a:spcPct val="100000"/>
              </a:lnSpc>
              <a:spcBef>
                <a:spcPts val="420"/>
              </a:spcBef>
            </a:pPr>
            <a:endParaRPr spc="-10" dirty="0"/>
          </a:p>
          <a:p>
            <a:pPr marL="12700" marR="5080" algn="just">
              <a:lnSpc>
                <a:spcPct val="149300"/>
              </a:lnSpc>
            </a:pPr>
            <a:r>
              <a:rPr lang="en-US" sz="2400" b="0" dirty="0">
                <a:solidFill>
                  <a:schemeClr val="tx1"/>
                </a:solidFill>
                <a:latin typeface="Batang" panose="020B0503020000020004" pitchFamily="18" charset="-127"/>
                <a:ea typeface="Batang" panose="020B0503020000020004" pitchFamily="18" charset="-127"/>
              </a:rPr>
              <a:t>My main objective for this task was to evaluate my ability to query, manipulate, and analyze relational data using SQL. I used the "Higher Education Course" dataset to write queries and extract meaningful insights from it. The data was assumed to be available in a SQL Server database, specifically within a table named '</a:t>
            </a:r>
            <a:r>
              <a:rPr lang="en-US" sz="2400" b="0" dirty="0" err="1">
                <a:solidFill>
                  <a:schemeClr val="tx1"/>
                </a:solidFill>
                <a:latin typeface="Batang" panose="020B0503020000020004" pitchFamily="18" charset="-127"/>
                <a:ea typeface="Batang" panose="020B0503020000020004" pitchFamily="18" charset="-127"/>
              </a:rPr>
              <a:t>CollegeCourses</a:t>
            </a:r>
            <a:r>
              <a:rPr lang="en-US" sz="2400" b="0" dirty="0">
                <a:solidFill>
                  <a:schemeClr val="tx1"/>
                </a:solidFill>
                <a:latin typeface="Batang" panose="020B0503020000020004" pitchFamily="18" charset="-127"/>
                <a:ea typeface="Batang" panose="020B0503020000020004" pitchFamily="18" charset="-127"/>
              </a:rPr>
              <a:t>'.</a:t>
            </a:r>
            <a:endParaRPr sz="2400" b="0" dirty="0">
              <a:solidFill>
                <a:schemeClr val="tx1"/>
              </a:solidFill>
              <a:latin typeface="Batang" panose="020B0503020000020004" pitchFamily="18" charset="-127"/>
              <a:ea typeface="Batang" panose="020B0503020000020004" pitchFamily="18" charset="-127"/>
              <a:cs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519683"/>
            <a:ext cx="18288000" cy="1165860"/>
            <a:chOff x="0" y="519683"/>
            <a:chExt cx="18288000" cy="1165860"/>
          </a:xfrm>
        </p:grpSpPr>
        <p:sp>
          <p:nvSpPr>
            <p:cNvPr id="3" name="object 3"/>
            <p:cNvSpPr/>
            <p:nvPr/>
          </p:nvSpPr>
          <p:spPr>
            <a:xfrm>
              <a:off x="0" y="519683"/>
              <a:ext cx="18288000" cy="1165860"/>
            </a:xfrm>
            <a:custGeom>
              <a:avLst/>
              <a:gdLst/>
              <a:ahLst/>
              <a:cxnLst/>
              <a:rect l="l" t="t" r="r" b="b"/>
              <a:pathLst>
                <a:path w="18288000" h="1165860">
                  <a:moveTo>
                    <a:pt x="17122267" y="0"/>
                  </a:moveTo>
                  <a:lnTo>
                    <a:pt x="0" y="0"/>
                  </a:lnTo>
                  <a:lnTo>
                    <a:pt x="0" y="1165733"/>
                  </a:lnTo>
                  <a:lnTo>
                    <a:pt x="17122267" y="1165733"/>
                  </a:lnTo>
                  <a:lnTo>
                    <a:pt x="18288000" y="582930"/>
                  </a:lnTo>
                  <a:lnTo>
                    <a:pt x="17122267" y="0"/>
                  </a:lnTo>
                  <a:close/>
                </a:path>
              </a:pathLst>
            </a:custGeom>
            <a:solidFill>
              <a:srgbClr val="F0F3F3"/>
            </a:solidFill>
          </p:spPr>
          <p:txBody>
            <a:bodyPr wrap="square" lIns="0" tIns="0" rIns="0" bIns="0" rtlCol="0"/>
            <a:lstStyle/>
            <a:p>
              <a:endParaRPr/>
            </a:p>
          </p:txBody>
        </p:sp>
        <p:sp>
          <p:nvSpPr>
            <p:cNvPr id="4" name="object 4"/>
            <p:cNvSpPr/>
            <p:nvPr/>
          </p:nvSpPr>
          <p:spPr>
            <a:xfrm>
              <a:off x="0" y="519683"/>
              <a:ext cx="936625" cy="1165860"/>
            </a:xfrm>
            <a:custGeom>
              <a:avLst/>
              <a:gdLst/>
              <a:ahLst/>
              <a:cxnLst/>
              <a:rect l="l" t="t" r="r" b="b"/>
              <a:pathLst>
                <a:path w="936625" h="1165860">
                  <a:moveTo>
                    <a:pt x="353466" y="0"/>
                  </a:moveTo>
                  <a:lnTo>
                    <a:pt x="0" y="0"/>
                  </a:lnTo>
                  <a:lnTo>
                    <a:pt x="0" y="1165860"/>
                  </a:lnTo>
                  <a:lnTo>
                    <a:pt x="353466" y="1165860"/>
                  </a:lnTo>
                  <a:lnTo>
                    <a:pt x="936307" y="582930"/>
                  </a:lnTo>
                  <a:lnTo>
                    <a:pt x="353466" y="0"/>
                  </a:lnTo>
                  <a:close/>
                </a:path>
              </a:pathLst>
            </a:custGeom>
            <a:solidFill>
              <a:srgbClr val="FF5656"/>
            </a:solidFill>
          </p:spPr>
          <p:txBody>
            <a:bodyPr wrap="square" lIns="0" tIns="0" rIns="0" bIns="0" rtlCol="0"/>
            <a:lstStyle/>
            <a:p>
              <a:endParaRPr/>
            </a:p>
          </p:txBody>
        </p:sp>
      </p:grpSp>
      <p:sp>
        <p:nvSpPr>
          <p:cNvPr id="6" name="object 6"/>
          <p:cNvSpPr txBox="1">
            <a:spLocks noGrp="1"/>
          </p:cNvSpPr>
          <p:nvPr>
            <p:ph type="title"/>
          </p:nvPr>
        </p:nvSpPr>
        <p:spPr>
          <a:xfrm>
            <a:off x="54051" y="738962"/>
            <a:ext cx="17489805" cy="998350"/>
          </a:xfrm>
          <a:prstGeom prst="rect">
            <a:avLst/>
          </a:prstGeom>
        </p:spPr>
        <p:txBody>
          <a:bodyPr vert="horz" wrap="square" lIns="0" tIns="13335" rIns="0" bIns="0" rtlCol="0">
            <a:spAutoFit/>
          </a:bodyPr>
          <a:lstStyle/>
          <a:p>
            <a:pPr marL="12700">
              <a:spcBef>
                <a:spcPts val="105"/>
              </a:spcBef>
              <a:tabLst>
                <a:tab pos="974090" algn="l"/>
              </a:tabLst>
            </a:pPr>
            <a:r>
              <a:rPr spc="40" dirty="0"/>
              <a:t>18</a:t>
            </a:r>
            <a:r>
              <a:rPr dirty="0"/>
              <a:t>	</a:t>
            </a:r>
            <a:r>
              <a:rPr lang="en-IN" dirty="0"/>
              <a:t>Show courses whose durations are above the median course duration.</a:t>
            </a:r>
            <a:br>
              <a:rPr lang="en-IN" dirty="0"/>
            </a:br>
            <a:endParaRPr spc="40" dirty="0"/>
          </a:p>
        </p:txBody>
      </p:sp>
      <p:pic>
        <p:nvPicPr>
          <p:cNvPr id="10" name="Picture 9" descr="A screenshot of a computer&#10;&#10;AI-generated content may be incorrect.">
            <a:extLst>
              <a:ext uri="{FF2B5EF4-FFF2-40B4-BE49-F238E27FC236}">
                <a16:creationId xmlns:a16="http://schemas.microsoft.com/office/drawing/2014/main" id="{E616978D-1CF1-7EDC-4D43-E08AA0A67B39}"/>
              </a:ext>
            </a:extLst>
          </p:cNvPr>
          <p:cNvPicPr>
            <a:picLocks noChangeAspect="1"/>
          </p:cNvPicPr>
          <p:nvPr/>
        </p:nvPicPr>
        <p:blipFill>
          <a:blip r:embed="rId2">
            <a:extLst>
              <a:ext uri="{28A0092B-C50C-407E-A947-70E740481C1C}">
                <a14:useLocalDpi xmlns:a14="http://schemas.microsoft.com/office/drawing/2010/main" val="0"/>
              </a:ext>
            </a:extLst>
          </a:blip>
          <a:srcRect t="9374"/>
          <a:stretch>
            <a:fillRect/>
          </a:stretch>
        </p:blipFill>
        <p:spPr>
          <a:xfrm>
            <a:off x="1202728" y="1596235"/>
            <a:ext cx="16036925" cy="817108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54050" y="738962"/>
            <a:ext cx="16481349" cy="505908"/>
          </a:xfrm>
          <a:prstGeom prst="rect">
            <a:avLst/>
          </a:prstGeom>
        </p:spPr>
        <p:txBody>
          <a:bodyPr vert="horz" wrap="square" lIns="0" tIns="13335" rIns="0" bIns="0" rtlCol="0">
            <a:spAutoFit/>
          </a:bodyPr>
          <a:lstStyle/>
          <a:p>
            <a:pPr marL="12700">
              <a:lnSpc>
                <a:spcPct val="100000"/>
              </a:lnSpc>
              <a:spcBef>
                <a:spcPts val="105"/>
              </a:spcBef>
              <a:tabLst>
                <a:tab pos="882015" algn="l"/>
              </a:tabLst>
            </a:pPr>
            <a:r>
              <a:rPr spc="40" dirty="0"/>
              <a:t>19</a:t>
            </a:r>
            <a:r>
              <a:rPr dirty="0"/>
              <a:t>	</a:t>
            </a:r>
            <a:r>
              <a:rPr lang="en-IN" dirty="0"/>
              <a:t>For each University, find the percentage of unaided courses that are professional.</a:t>
            </a:r>
            <a:endParaRPr spc="-10" dirty="0"/>
          </a:p>
        </p:txBody>
      </p:sp>
      <p:pic>
        <p:nvPicPr>
          <p:cNvPr id="5" name="Picture 4" descr="A screenshot of a computer&#10;&#10;AI-generated content may be incorrect.">
            <a:extLst>
              <a:ext uri="{FF2B5EF4-FFF2-40B4-BE49-F238E27FC236}">
                <a16:creationId xmlns:a16="http://schemas.microsoft.com/office/drawing/2014/main" id="{C9AE8274-0691-81B1-A435-05E1185BFD88}"/>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1012030" y="1562100"/>
            <a:ext cx="16263940" cy="8382001"/>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239369" y="738962"/>
            <a:ext cx="17134231" cy="1490793"/>
          </a:xfrm>
          <a:prstGeom prst="rect">
            <a:avLst/>
          </a:prstGeom>
        </p:spPr>
        <p:txBody>
          <a:bodyPr vert="horz" wrap="square" lIns="0" tIns="13335" rIns="0" bIns="0" rtlCol="0">
            <a:spAutoFit/>
          </a:bodyPr>
          <a:lstStyle/>
          <a:p>
            <a:pPr marL="12700">
              <a:spcBef>
                <a:spcPts val="105"/>
              </a:spcBef>
              <a:tabLst>
                <a:tab pos="696595" algn="l"/>
              </a:tabLst>
            </a:pPr>
            <a:r>
              <a:rPr spc="40" dirty="0"/>
              <a:t>20</a:t>
            </a:r>
            <a:r>
              <a:rPr dirty="0"/>
              <a:t>	</a:t>
            </a:r>
            <a:r>
              <a:rPr lang="en-IN" dirty="0"/>
              <a:t>Determine which Course Category has the highest average course duration and</a:t>
            </a:r>
            <a:br>
              <a:rPr lang="en-IN" dirty="0"/>
            </a:br>
            <a:r>
              <a:rPr lang="en-IN" dirty="0"/>
              <a:t>	 display the top 3.</a:t>
            </a:r>
            <a:br>
              <a:rPr lang="en-IN" dirty="0"/>
            </a:br>
            <a:endParaRPr spc="-10" dirty="0"/>
          </a:p>
        </p:txBody>
      </p:sp>
      <p:pic>
        <p:nvPicPr>
          <p:cNvPr id="5" name="Picture 4" descr="A screenshot of a computer&#10;&#10;AI-generated content may be incorrect.">
            <a:extLst>
              <a:ext uri="{FF2B5EF4-FFF2-40B4-BE49-F238E27FC236}">
                <a16:creationId xmlns:a16="http://schemas.microsoft.com/office/drawing/2014/main" id="{CA9F9552-1243-84CB-03A9-BA40583B005C}"/>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967409" y="1714500"/>
            <a:ext cx="16353181" cy="8427994"/>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05600" y="250217"/>
            <a:ext cx="4273550" cy="1092200"/>
          </a:xfrm>
          <a:prstGeom prst="rect">
            <a:avLst/>
          </a:prstGeom>
        </p:spPr>
        <p:txBody>
          <a:bodyPr vert="horz" wrap="square" lIns="0" tIns="12065" rIns="0" bIns="0" rtlCol="0">
            <a:spAutoFit/>
          </a:bodyPr>
          <a:lstStyle/>
          <a:p>
            <a:pPr marL="12700">
              <a:lnSpc>
                <a:spcPct val="100000"/>
              </a:lnSpc>
              <a:spcBef>
                <a:spcPts val="95"/>
              </a:spcBef>
            </a:pPr>
            <a:r>
              <a:rPr sz="7000" spc="-10" dirty="0">
                <a:latin typeface="Times New Roman"/>
                <a:cs typeface="Times New Roman"/>
              </a:rPr>
              <a:t>Conclusion</a:t>
            </a:r>
            <a:endParaRPr sz="7000" dirty="0">
              <a:latin typeface="Times New Roman"/>
              <a:cs typeface="Times New Roman"/>
            </a:endParaRPr>
          </a:p>
        </p:txBody>
      </p:sp>
      <p:sp>
        <p:nvSpPr>
          <p:cNvPr id="3" name="object 3"/>
          <p:cNvSpPr/>
          <p:nvPr/>
        </p:nvSpPr>
        <p:spPr>
          <a:xfrm>
            <a:off x="15697200" y="7658100"/>
            <a:ext cx="2590800" cy="2629535"/>
          </a:xfrm>
          <a:custGeom>
            <a:avLst/>
            <a:gdLst/>
            <a:ahLst/>
            <a:cxnLst/>
            <a:rect l="l" t="t" r="r" b="b"/>
            <a:pathLst>
              <a:path w="2590800" h="2629534">
                <a:moveTo>
                  <a:pt x="2590800" y="0"/>
                </a:moveTo>
                <a:lnTo>
                  <a:pt x="0" y="2628912"/>
                </a:lnTo>
                <a:lnTo>
                  <a:pt x="2590800" y="2628912"/>
                </a:lnTo>
                <a:lnTo>
                  <a:pt x="2590800" y="0"/>
                </a:lnTo>
                <a:close/>
              </a:path>
            </a:pathLst>
          </a:custGeom>
          <a:solidFill>
            <a:srgbClr val="15AFF8"/>
          </a:solidFill>
        </p:spPr>
        <p:txBody>
          <a:bodyPr wrap="square" lIns="0" tIns="0" rIns="0" bIns="0" rtlCol="0"/>
          <a:lstStyle/>
          <a:p>
            <a:endParaRPr/>
          </a:p>
        </p:txBody>
      </p:sp>
      <p:sp>
        <p:nvSpPr>
          <p:cNvPr id="4" name="object 4"/>
          <p:cNvSpPr/>
          <p:nvPr/>
        </p:nvSpPr>
        <p:spPr>
          <a:xfrm>
            <a:off x="0" y="0"/>
            <a:ext cx="3200400" cy="2699385"/>
          </a:xfrm>
          <a:custGeom>
            <a:avLst/>
            <a:gdLst/>
            <a:ahLst/>
            <a:cxnLst/>
            <a:rect l="l" t="t" r="r" b="b"/>
            <a:pathLst>
              <a:path w="3200400" h="2699385">
                <a:moveTo>
                  <a:pt x="3200400" y="0"/>
                </a:moveTo>
                <a:lnTo>
                  <a:pt x="0" y="0"/>
                </a:lnTo>
                <a:lnTo>
                  <a:pt x="0" y="2698867"/>
                </a:lnTo>
                <a:lnTo>
                  <a:pt x="3200400" y="0"/>
                </a:lnTo>
                <a:close/>
              </a:path>
            </a:pathLst>
          </a:custGeom>
          <a:solidFill>
            <a:srgbClr val="15AFF8"/>
          </a:solidFill>
        </p:spPr>
        <p:txBody>
          <a:bodyPr wrap="square" lIns="0" tIns="0" rIns="0" bIns="0" rtlCol="0"/>
          <a:lstStyle/>
          <a:p>
            <a:endParaRPr/>
          </a:p>
        </p:txBody>
      </p:sp>
      <p:pic>
        <p:nvPicPr>
          <p:cNvPr id="6" name="object 6"/>
          <p:cNvPicPr/>
          <p:nvPr/>
        </p:nvPicPr>
        <p:blipFill>
          <a:blip r:embed="rId2" cstate="print"/>
          <a:stretch>
            <a:fillRect/>
          </a:stretch>
        </p:blipFill>
        <p:spPr>
          <a:xfrm>
            <a:off x="15758287" y="8757437"/>
            <a:ext cx="487362" cy="487362"/>
          </a:xfrm>
          <a:prstGeom prst="rect">
            <a:avLst/>
          </a:prstGeom>
        </p:spPr>
      </p:pic>
      <p:sp>
        <p:nvSpPr>
          <p:cNvPr id="10" name="Rectangle 4">
            <a:extLst>
              <a:ext uri="{FF2B5EF4-FFF2-40B4-BE49-F238E27FC236}">
                <a16:creationId xmlns:a16="http://schemas.microsoft.com/office/drawing/2014/main" id="{881C9AFA-DE05-2DE0-429D-91343567E83D}"/>
              </a:ext>
            </a:extLst>
          </p:cNvPr>
          <p:cNvSpPr>
            <a:spLocks noChangeArrowheads="1"/>
          </p:cNvSpPr>
          <p:nvPr/>
        </p:nvSpPr>
        <p:spPr bwMode="auto">
          <a:xfrm>
            <a:off x="1219200" y="1608170"/>
            <a:ext cx="16230600"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Through this SQL-based exploration of the </a:t>
            </a:r>
            <a:r>
              <a:rPr kumimoji="0" lang="en-US" altLang="en-US" sz="2400" b="1" i="0" u="none" strike="noStrike" cap="none" normalizeH="0" baseline="0" dirty="0">
                <a:ln>
                  <a:noFill/>
                </a:ln>
                <a:solidFill>
                  <a:schemeClr val="tx1"/>
                </a:solidFill>
                <a:effectLst/>
                <a:latin typeface="Arial Unicode MS"/>
              </a:rPr>
              <a:t>CollegeCourses</a:t>
            </a:r>
            <a:r>
              <a:rPr kumimoji="0" lang="en-US" altLang="en-US" sz="2400" b="1" i="0" u="none" strike="noStrike" cap="none" normalizeH="0" baseline="0" dirty="0">
                <a:ln>
                  <a:noFill/>
                </a:ln>
                <a:solidFill>
                  <a:schemeClr val="tx1"/>
                </a:solidFill>
                <a:effectLst/>
              </a:rPr>
              <a:t> table, I gained hands-on experience in extracting, filtering, grouping, and summarizing educational data effectively. By writing and analyzing 20 different queries, I was able to: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400" b="1" i="0" u="none" strike="noStrike" cap="none" normalizeH="0" baseline="0" dirty="0">
              <a:ln>
                <a:noFill/>
              </a:ln>
              <a:solidFill>
                <a:schemeClr val="tx1"/>
              </a:solidFill>
              <a:effectLst/>
              <a:latin typeface="Arial" panose="020B0604020202020204" pitchFamily="34" charset="0"/>
            </a:endParaRPr>
          </a:p>
        </p:txBody>
      </p:sp>
      <p:sp>
        <p:nvSpPr>
          <p:cNvPr id="11" name="Rectangle 5">
            <a:extLst>
              <a:ext uri="{FF2B5EF4-FFF2-40B4-BE49-F238E27FC236}">
                <a16:creationId xmlns:a16="http://schemas.microsoft.com/office/drawing/2014/main" id="{AB918CB2-A88A-BF89-6BFC-A961802B743C}"/>
              </a:ext>
            </a:extLst>
          </p:cNvPr>
          <p:cNvSpPr>
            <a:spLocks noChangeArrowheads="1"/>
          </p:cNvSpPr>
          <p:nvPr/>
        </p:nvSpPr>
        <p:spPr bwMode="auto">
          <a:xfrm>
            <a:off x="1641475" y="2965138"/>
            <a:ext cx="14604174"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u="none" strike="noStrike" cap="none" normalizeH="0" baseline="0" dirty="0">
                <a:ln>
                  <a:noFill/>
                </a:ln>
                <a:solidFill>
                  <a:schemeClr val="tx1"/>
                </a:solidFill>
                <a:effectLst/>
                <a:latin typeface="Arial" panose="020B0604020202020204" pitchFamily="34" charset="0"/>
              </a:rPr>
              <a:t>Analyze Program Professionalism and Aided Status: I examined the distribution of professional versus non-professional courses and the balance between aided and unaided programs across different institutions.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u="none" strike="noStrike" cap="none" normalizeH="0" baseline="0" dirty="0">
                <a:ln>
                  <a:noFill/>
                </a:ln>
                <a:solidFill>
                  <a:schemeClr val="tx1"/>
                </a:solidFill>
                <a:effectLst/>
                <a:latin typeface="Arial" panose="020B0604020202020204" pitchFamily="34" charset="0"/>
              </a:rPr>
              <a:t>Evaluate College and University Landscapes: I identified top districts for professional courses, colleges offering diverse categories, and universities with specific course profiles.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u="none" strike="noStrike" cap="none" normalizeH="0" baseline="0" dirty="0">
                <a:ln>
                  <a:noFill/>
                </a:ln>
                <a:solidFill>
                  <a:schemeClr val="tx1"/>
                </a:solidFill>
                <a:effectLst/>
                <a:latin typeface="Arial" panose="020B0604020202020204" pitchFamily="34" charset="0"/>
              </a:rPr>
              <a:t>Understand Course Offerings and Tends: I delved into the types of courses offered, their durations, and classifications (short, medium, long), which helped me see patterns in educational programs.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u="none" strike="noStrike" cap="none" normalizeH="0" baseline="0" dirty="0">
                <a:ln>
                  <a:noFill/>
                </a:ln>
                <a:solidFill>
                  <a:schemeClr val="tx1"/>
                </a:solidFill>
                <a:effectLst/>
                <a:latin typeface="Arial" panose="020B0604020202020204" pitchFamily="34" charset="0"/>
              </a:rPr>
              <a:t>Gain Geographic Insights: I explored how course durations vary by district and taluka, providing a geographical perspective on educational offerings.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u="none" strike="noStrike" cap="none" normalizeH="0" baseline="0" dirty="0">
                <a:ln>
                  <a:noFill/>
                </a:ln>
                <a:solidFill>
                  <a:schemeClr val="tx1"/>
                </a:solidFill>
                <a:effectLst/>
                <a:latin typeface="Arial" panose="020B0604020202020204" pitchFamily="34" charset="0"/>
              </a:rPr>
              <a:t>Perform Category and Type Analysis: I analyzed unique combinations of course names, types, and categories, and counted courses within specific categories like 'Engineering'.</a:t>
            </a:r>
          </a:p>
        </p:txBody>
      </p:sp>
      <p:sp>
        <p:nvSpPr>
          <p:cNvPr id="13" name="TextBox 12">
            <a:extLst>
              <a:ext uri="{FF2B5EF4-FFF2-40B4-BE49-F238E27FC236}">
                <a16:creationId xmlns:a16="http://schemas.microsoft.com/office/drawing/2014/main" id="{CF201FF3-F155-C672-6A94-4C1EAA6689C6}"/>
              </a:ext>
            </a:extLst>
          </p:cNvPr>
          <p:cNvSpPr txBox="1"/>
          <p:nvPr/>
        </p:nvSpPr>
        <p:spPr>
          <a:xfrm>
            <a:off x="1219200" y="6125251"/>
            <a:ext cx="9144000" cy="461665"/>
          </a:xfrm>
          <a:prstGeom prst="rect">
            <a:avLst/>
          </a:prstGeom>
          <a:noFill/>
        </p:spPr>
        <p:txBody>
          <a:bodyPr wrap="square">
            <a:spAutoFit/>
          </a:bodyPr>
          <a:lstStyle/>
          <a:p>
            <a:pPr>
              <a:buNone/>
            </a:pPr>
            <a:r>
              <a:rPr lang="en-IN" sz="2400" b="1" dirty="0"/>
              <a:t>My Key Takeaways:</a:t>
            </a:r>
            <a:endParaRPr lang="en-IN" sz="2400" dirty="0"/>
          </a:p>
        </p:txBody>
      </p:sp>
      <p:sp>
        <p:nvSpPr>
          <p:cNvPr id="14" name="Rectangle 6">
            <a:extLst>
              <a:ext uri="{FF2B5EF4-FFF2-40B4-BE49-F238E27FC236}">
                <a16:creationId xmlns:a16="http://schemas.microsoft.com/office/drawing/2014/main" id="{8370EAC1-BB82-8AFE-8014-7C0A08ABF975}"/>
              </a:ext>
            </a:extLst>
          </p:cNvPr>
          <p:cNvSpPr>
            <a:spLocks noChangeArrowheads="1"/>
          </p:cNvSpPr>
          <p:nvPr/>
        </p:nvSpPr>
        <p:spPr bwMode="auto">
          <a:xfrm>
            <a:off x="1600200" y="6884707"/>
            <a:ext cx="1485900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tx1"/>
                </a:solidFill>
                <a:effectLst/>
                <a:latin typeface="Arial" panose="020B0604020202020204" pitchFamily="34" charset="0"/>
              </a:rPr>
              <a:t>I found that SQL is an incredibly powerful tool for performing deep data analysis with precision, especially when dealing with structured datasets like this one.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tx1"/>
                </a:solidFill>
                <a:effectLst/>
                <a:latin typeface="Arial" panose="020B0604020202020204" pitchFamily="34" charset="0"/>
              </a:rPr>
              <a:t>Writing these queries helped me profoundly understand the structure and relationships within the </a:t>
            </a:r>
            <a:r>
              <a:rPr kumimoji="0" lang="en-US" altLang="en-US" i="0" u="none" strike="noStrike" cap="none" normalizeH="0" baseline="0" dirty="0">
                <a:ln>
                  <a:noFill/>
                </a:ln>
                <a:solidFill>
                  <a:schemeClr val="tx1"/>
                </a:solidFill>
                <a:effectLst/>
                <a:latin typeface="Arial Unicode MS"/>
              </a:rPr>
              <a:t>CollegeCourses</a:t>
            </a:r>
            <a:r>
              <a:rPr kumimoji="0" lang="en-US" altLang="en-US" i="0" u="none" strike="noStrike" cap="none" normalizeH="0" baseline="0" dirty="0">
                <a:ln>
                  <a:noFill/>
                </a:ln>
                <a:solidFill>
                  <a:schemeClr val="tx1"/>
                </a:solidFill>
                <a:effectLst/>
              </a:rPr>
              <a:t> dataset, revealing nuances I wouldn't have seen otherwise.</a:t>
            </a:r>
            <a:endParaRPr kumimoji="0" lang="en-US" altLang="en-US"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tx1"/>
                </a:solidFill>
                <a:effectLst/>
                <a:latin typeface="Arial" panose="020B0604020202020204" pitchFamily="34" charset="0"/>
              </a:rPr>
              <a:t>These insights, which I've extracted, can be leveraged for strategic decisions in the higher education sector, such as identifying gaps in course offerings, understanding regional educational needs, or even planning for future program development.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tx1"/>
                </a:solidFill>
                <a:effectLst/>
                <a:latin typeface="Arial" panose="020B0604020202020204" pitchFamily="34" charset="0"/>
              </a:rPr>
              <a:t>Ultimately, this data exploration using SQL has laid a strong foundation for more advanced analytics and visualization, potentially in tools like Power BI or Tableau, to present these findings even more compellingly.</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016000" y="5428564"/>
            <a:ext cx="6431915" cy="1397635"/>
          </a:xfrm>
          <a:prstGeom prst="rect">
            <a:avLst/>
          </a:prstGeom>
        </p:spPr>
        <p:txBody>
          <a:bodyPr vert="horz" wrap="square" lIns="0" tIns="12700" rIns="0" bIns="0" rtlCol="0">
            <a:spAutoFit/>
          </a:bodyPr>
          <a:lstStyle/>
          <a:p>
            <a:pPr marL="12700">
              <a:lnSpc>
                <a:spcPct val="100000"/>
              </a:lnSpc>
              <a:spcBef>
                <a:spcPts val="100"/>
              </a:spcBef>
            </a:pPr>
            <a:r>
              <a:rPr sz="9000" b="1" spc="475" dirty="0">
                <a:solidFill>
                  <a:srgbClr val="E72929"/>
                </a:solidFill>
                <a:latin typeface="Arial"/>
                <a:cs typeface="Arial"/>
              </a:rPr>
              <a:t>Thank</a:t>
            </a:r>
            <a:r>
              <a:rPr sz="9000" b="1" spc="595" dirty="0">
                <a:solidFill>
                  <a:srgbClr val="E72929"/>
                </a:solidFill>
                <a:latin typeface="Arial"/>
                <a:cs typeface="Arial"/>
              </a:rPr>
              <a:t> </a:t>
            </a:r>
            <a:r>
              <a:rPr sz="9000" b="1" spc="370" dirty="0">
                <a:solidFill>
                  <a:srgbClr val="E72929"/>
                </a:solidFill>
                <a:latin typeface="Arial"/>
                <a:cs typeface="Arial"/>
              </a:rPr>
              <a:t>You</a:t>
            </a:r>
            <a:endParaRPr sz="9000">
              <a:latin typeface="Arial"/>
              <a:cs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519683"/>
            <a:ext cx="14648815" cy="1165860"/>
            <a:chOff x="0" y="519683"/>
            <a:chExt cx="14648815" cy="1165860"/>
          </a:xfrm>
        </p:grpSpPr>
        <p:sp>
          <p:nvSpPr>
            <p:cNvPr id="3" name="object 3"/>
            <p:cNvSpPr/>
            <p:nvPr/>
          </p:nvSpPr>
          <p:spPr>
            <a:xfrm>
              <a:off x="0" y="519683"/>
              <a:ext cx="14648815" cy="1165860"/>
            </a:xfrm>
            <a:custGeom>
              <a:avLst/>
              <a:gdLst/>
              <a:ahLst/>
              <a:cxnLst/>
              <a:rect l="l" t="t" r="r" b="b"/>
              <a:pathLst>
                <a:path w="14648815" h="1165860">
                  <a:moveTo>
                    <a:pt x="13714603" y="0"/>
                  </a:moveTo>
                  <a:lnTo>
                    <a:pt x="0" y="0"/>
                  </a:lnTo>
                  <a:lnTo>
                    <a:pt x="0" y="1165733"/>
                  </a:lnTo>
                  <a:lnTo>
                    <a:pt x="13714603" y="1165733"/>
                  </a:lnTo>
                  <a:lnTo>
                    <a:pt x="14648307" y="582930"/>
                  </a:lnTo>
                  <a:lnTo>
                    <a:pt x="13714603" y="0"/>
                  </a:lnTo>
                  <a:close/>
                </a:path>
              </a:pathLst>
            </a:custGeom>
            <a:solidFill>
              <a:srgbClr val="F0F3F3"/>
            </a:solidFill>
          </p:spPr>
          <p:txBody>
            <a:bodyPr wrap="square" lIns="0" tIns="0" rIns="0" bIns="0" rtlCol="0"/>
            <a:lstStyle/>
            <a:p>
              <a:endParaRPr/>
            </a:p>
          </p:txBody>
        </p:sp>
        <p:sp>
          <p:nvSpPr>
            <p:cNvPr id="4" name="object 4"/>
            <p:cNvSpPr/>
            <p:nvPr/>
          </p:nvSpPr>
          <p:spPr>
            <a:xfrm>
              <a:off x="0" y="519683"/>
              <a:ext cx="936625" cy="1165860"/>
            </a:xfrm>
            <a:custGeom>
              <a:avLst/>
              <a:gdLst/>
              <a:ahLst/>
              <a:cxnLst/>
              <a:rect l="l" t="t" r="r" b="b"/>
              <a:pathLst>
                <a:path w="936625" h="1165860">
                  <a:moveTo>
                    <a:pt x="353466" y="0"/>
                  </a:moveTo>
                  <a:lnTo>
                    <a:pt x="0" y="0"/>
                  </a:lnTo>
                  <a:lnTo>
                    <a:pt x="0" y="1165860"/>
                  </a:lnTo>
                  <a:lnTo>
                    <a:pt x="353466" y="1165860"/>
                  </a:lnTo>
                  <a:lnTo>
                    <a:pt x="936307" y="582930"/>
                  </a:lnTo>
                  <a:lnTo>
                    <a:pt x="353466" y="0"/>
                  </a:lnTo>
                  <a:close/>
                </a:path>
              </a:pathLst>
            </a:custGeom>
            <a:solidFill>
              <a:srgbClr val="FF5656"/>
            </a:solidFill>
          </p:spPr>
          <p:txBody>
            <a:bodyPr wrap="square" lIns="0" tIns="0" rIns="0" bIns="0" rtlCol="0"/>
            <a:lstStyle/>
            <a:p>
              <a:endParaRPr/>
            </a:p>
          </p:txBody>
        </p:sp>
      </p:grpSp>
      <p:sp>
        <p:nvSpPr>
          <p:cNvPr id="7" name="object 7"/>
          <p:cNvSpPr txBox="1">
            <a:spLocks noGrp="1"/>
          </p:cNvSpPr>
          <p:nvPr>
            <p:ph type="title"/>
          </p:nvPr>
        </p:nvSpPr>
        <p:spPr>
          <a:xfrm>
            <a:off x="1016000" y="699338"/>
            <a:ext cx="16256000" cy="562127"/>
          </a:xfrm>
          <a:prstGeom prst="rect">
            <a:avLst/>
          </a:prstGeom>
        </p:spPr>
        <p:txBody>
          <a:bodyPr vert="horz" wrap="square" lIns="0" tIns="69011" rIns="0" bIns="0" rtlCol="0">
            <a:spAutoFit/>
          </a:bodyPr>
          <a:lstStyle/>
          <a:p>
            <a:pPr marL="335915">
              <a:lnSpc>
                <a:spcPct val="100000"/>
              </a:lnSpc>
              <a:spcBef>
                <a:spcPts val="100"/>
              </a:spcBef>
            </a:pPr>
            <a:r>
              <a:rPr lang="en-IN" dirty="0"/>
              <a:t> Find the top 5 districts with the highest number of colleges offering professional courses.</a:t>
            </a:r>
            <a:endParaRPr spc="40" dirty="0"/>
          </a:p>
        </p:txBody>
      </p:sp>
      <p:sp>
        <p:nvSpPr>
          <p:cNvPr id="8" name="object 8"/>
          <p:cNvSpPr txBox="1"/>
          <p:nvPr/>
        </p:nvSpPr>
        <p:spPr>
          <a:xfrm>
            <a:off x="182676" y="796544"/>
            <a:ext cx="241300" cy="513715"/>
          </a:xfrm>
          <a:prstGeom prst="rect">
            <a:avLst/>
          </a:prstGeom>
        </p:spPr>
        <p:txBody>
          <a:bodyPr vert="horz" wrap="square" lIns="0" tIns="12700" rIns="0" bIns="0" rtlCol="0">
            <a:spAutoFit/>
          </a:bodyPr>
          <a:lstStyle/>
          <a:p>
            <a:pPr marL="12700">
              <a:lnSpc>
                <a:spcPct val="100000"/>
              </a:lnSpc>
              <a:spcBef>
                <a:spcPts val="100"/>
              </a:spcBef>
            </a:pPr>
            <a:r>
              <a:rPr sz="3200" b="1" spc="15" dirty="0">
                <a:latin typeface="Calibri"/>
                <a:cs typeface="Calibri"/>
              </a:rPr>
              <a:t>1</a:t>
            </a:r>
            <a:endParaRPr sz="3200">
              <a:latin typeface="Calibri"/>
              <a:cs typeface="Calibri"/>
            </a:endParaRPr>
          </a:p>
        </p:txBody>
      </p:sp>
      <p:pic>
        <p:nvPicPr>
          <p:cNvPr id="12" name="Picture 11" descr="A screenshot of a computer&#10;&#10;AI-generated content may be incorrect.">
            <a:extLst>
              <a:ext uri="{FF2B5EF4-FFF2-40B4-BE49-F238E27FC236}">
                <a16:creationId xmlns:a16="http://schemas.microsoft.com/office/drawing/2014/main" id="{1A5E3678-B0DA-DE36-CCD8-3A415CF090F3}"/>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1035050" y="1865198"/>
            <a:ext cx="15678150" cy="808010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182676" y="796544"/>
            <a:ext cx="241300" cy="513715"/>
          </a:xfrm>
          <a:prstGeom prst="rect">
            <a:avLst/>
          </a:prstGeom>
        </p:spPr>
        <p:txBody>
          <a:bodyPr vert="horz" wrap="square" lIns="0" tIns="12700" rIns="0" bIns="0" rtlCol="0">
            <a:spAutoFit/>
          </a:bodyPr>
          <a:lstStyle/>
          <a:p>
            <a:pPr marL="12700">
              <a:lnSpc>
                <a:spcPct val="100000"/>
              </a:lnSpc>
              <a:spcBef>
                <a:spcPts val="100"/>
              </a:spcBef>
            </a:pPr>
            <a:r>
              <a:rPr sz="3200" b="1" spc="15" dirty="0">
                <a:latin typeface="Calibri"/>
                <a:cs typeface="Calibri"/>
              </a:rPr>
              <a:t>2</a:t>
            </a:r>
            <a:endParaRPr sz="3200">
              <a:latin typeface="Calibri"/>
              <a:cs typeface="Calibri"/>
            </a:endParaRPr>
          </a:p>
        </p:txBody>
      </p:sp>
      <p:sp>
        <p:nvSpPr>
          <p:cNvPr id="5" name="object 5"/>
          <p:cNvSpPr txBox="1">
            <a:spLocks noGrp="1"/>
          </p:cNvSpPr>
          <p:nvPr>
            <p:ph type="title"/>
          </p:nvPr>
        </p:nvSpPr>
        <p:spPr>
          <a:xfrm>
            <a:off x="1016000" y="699338"/>
            <a:ext cx="16256000" cy="1038360"/>
          </a:xfrm>
          <a:prstGeom prst="rect">
            <a:avLst/>
          </a:prstGeom>
        </p:spPr>
        <p:txBody>
          <a:bodyPr vert="horz" wrap="square" lIns="0" tIns="52958" rIns="0" bIns="0" rtlCol="0">
            <a:spAutoFit/>
          </a:bodyPr>
          <a:lstStyle/>
          <a:p>
            <a:pPr marL="164465">
              <a:lnSpc>
                <a:spcPct val="100000"/>
              </a:lnSpc>
              <a:spcBef>
                <a:spcPts val="105"/>
              </a:spcBef>
            </a:pPr>
            <a:r>
              <a:rPr lang="en-IN" dirty="0"/>
              <a:t>Calculate the average course duration (in months) for each Course Type and sort them in descending order.</a:t>
            </a:r>
            <a:endParaRPr spc="85" dirty="0"/>
          </a:p>
        </p:txBody>
      </p:sp>
      <p:pic>
        <p:nvPicPr>
          <p:cNvPr id="13" name="Picture 12" descr="A screenshot of a computer&#10;&#10;AI-generated content may be incorrect.">
            <a:extLst>
              <a:ext uri="{FF2B5EF4-FFF2-40B4-BE49-F238E27FC236}">
                <a16:creationId xmlns:a16="http://schemas.microsoft.com/office/drawing/2014/main" id="{CF522F6A-C20C-3AFA-9A60-1FAB14627D62}"/>
              </a:ext>
            </a:extLst>
          </p:cNvPr>
          <p:cNvPicPr>
            <a:picLocks noChangeAspect="1"/>
          </p:cNvPicPr>
          <p:nvPr/>
        </p:nvPicPr>
        <p:blipFill>
          <a:blip r:embed="rId2">
            <a:extLst>
              <a:ext uri="{28A0092B-C50C-407E-A947-70E740481C1C}">
                <a14:useLocalDpi xmlns:a14="http://schemas.microsoft.com/office/drawing/2010/main" val="0"/>
              </a:ext>
            </a:extLst>
          </a:blip>
          <a:srcRect l="1537" t="7292" r="-1537" b="7292"/>
          <a:stretch>
            <a:fillRect/>
          </a:stretch>
        </p:blipFill>
        <p:spPr>
          <a:xfrm>
            <a:off x="637167" y="1943100"/>
            <a:ext cx="17013666" cy="817054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162255" y="738962"/>
            <a:ext cx="15153945" cy="505908"/>
          </a:xfrm>
          <a:prstGeom prst="rect">
            <a:avLst/>
          </a:prstGeom>
        </p:spPr>
        <p:txBody>
          <a:bodyPr vert="horz" wrap="square" lIns="0" tIns="13335" rIns="0" bIns="0" rtlCol="0">
            <a:spAutoFit/>
          </a:bodyPr>
          <a:lstStyle/>
          <a:p>
            <a:pPr marL="12700">
              <a:lnSpc>
                <a:spcPct val="100000"/>
              </a:lnSpc>
              <a:spcBef>
                <a:spcPts val="105"/>
              </a:spcBef>
              <a:tabLst>
                <a:tab pos="917575" algn="l"/>
              </a:tabLst>
            </a:pPr>
            <a:r>
              <a:rPr spc="15" dirty="0"/>
              <a:t>3</a:t>
            </a:r>
            <a:r>
              <a:rPr dirty="0"/>
              <a:t>	</a:t>
            </a:r>
            <a:r>
              <a:rPr lang="en-IN" dirty="0"/>
              <a:t> Count how many unique College Names offer each Course Category.</a:t>
            </a:r>
            <a:endParaRPr spc="-10" dirty="0"/>
          </a:p>
        </p:txBody>
      </p:sp>
      <p:pic>
        <p:nvPicPr>
          <p:cNvPr id="6" name="Picture 5" descr="A screenshot of a computer&#10;&#10;AI-generated content may be incorrect.">
            <a:extLst>
              <a:ext uri="{FF2B5EF4-FFF2-40B4-BE49-F238E27FC236}">
                <a16:creationId xmlns:a16="http://schemas.microsoft.com/office/drawing/2014/main" id="{48218F7A-D992-75F9-8548-F71B14E17654}"/>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1104900" y="1638300"/>
            <a:ext cx="16078200" cy="828627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162255" y="738962"/>
            <a:ext cx="241300" cy="514350"/>
          </a:xfrm>
          <a:prstGeom prst="rect">
            <a:avLst/>
          </a:prstGeom>
        </p:spPr>
        <p:txBody>
          <a:bodyPr vert="horz" wrap="square" lIns="0" tIns="13335" rIns="0" bIns="0" rtlCol="0">
            <a:spAutoFit/>
          </a:bodyPr>
          <a:lstStyle/>
          <a:p>
            <a:pPr marL="12700">
              <a:lnSpc>
                <a:spcPct val="100000"/>
              </a:lnSpc>
              <a:spcBef>
                <a:spcPts val="105"/>
              </a:spcBef>
            </a:pPr>
            <a:r>
              <a:rPr sz="3200" b="1" spc="15" dirty="0">
                <a:latin typeface="Calibri"/>
                <a:cs typeface="Calibri"/>
              </a:rPr>
              <a:t>4</a:t>
            </a:r>
            <a:endParaRPr sz="3200">
              <a:latin typeface="Calibri"/>
              <a:cs typeface="Calibri"/>
            </a:endParaRPr>
          </a:p>
        </p:txBody>
      </p:sp>
      <p:sp>
        <p:nvSpPr>
          <p:cNvPr id="5" name="object 5"/>
          <p:cNvSpPr txBox="1">
            <a:spLocks noGrp="1"/>
          </p:cNvSpPr>
          <p:nvPr>
            <p:ph type="title"/>
          </p:nvPr>
        </p:nvSpPr>
        <p:spPr>
          <a:xfrm>
            <a:off x="1016000" y="699338"/>
            <a:ext cx="14605000" cy="1038360"/>
          </a:xfrm>
          <a:prstGeom prst="rect">
            <a:avLst/>
          </a:prstGeom>
        </p:spPr>
        <p:txBody>
          <a:bodyPr vert="horz" wrap="square" lIns="0" tIns="52958" rIns="0" bIns="0" rtlCol="0">
            <a:spAutoFit/>
          </a:bodyPr>
          <a:lstStyle/>
          <a:p>
            <a:pPr marL="186055">
              <a:lnSpc>
                <a:spcPct val="100000"/>
              </a:lnSpc>
              <a:spcBef>
                <a:spcPts val="105"/>
              </a:spcBef>
            </a:pPr>
            <a:r>
              <a:rPr lang="en-IN" dirty="0"/>
              <a:t>Find the names of colleges offering both Post Graduate and Under Graduate courses.</a:t>
            </a:r>
            <a:br>
              <a:rPr lang="en-IN" dirty="0"/>
            </a:br>
            <a:endParaRPr spc="50" dirty="0"/>
          </a:p>
        </p:txBody>
      </p:sp>
      <p:pic>
        <p:nvPicPr>
          <p:cNvPr id="7" name="Picture 6" descr="A screenshot of a computer&#10;&#10;AI-generated content may be incorrect.">
            <a:extLst>
              <a:ext uri="{FF2B5EF4-FFF2-40B4-BE49-F238E27FC236}">
                <a16:creationId xmlns:a16="http://schemas.microsoft.com/office/drawing/2014/main" id="{9138E9B8-A04C-D165-7CF9-5635363221EF}"/>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1294750" y="1699598"/>
            <a:ext cx="15698499" cy="809058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162254" y="738962"/>
            <a:ext cx="17544885" cy="505908"/>
          </a:xfrm>
          <a:prstGeom prst="rect">
            <a:avLst/>
          </a:prstGeom>
        </p:spPr>
        <p:txBody>
          <a:bodyPr vert="horz" wrap="square" lIns="0" tIns="13335" rIns="0" bIns="0" rtlCol="0">
            <a:spAutoFit/>
          </a:bodyPr>
          <a:lstStyle/>
          <a:p>
            <a:pPr marL="12700">
              <a:lnSpc>
                <a:spcPct val="100000"/>
              </a:lnSpc>
              <a:spcBef>
                <a:spcPts val="105"/>
              </a:spcBef>
              <a:tabLst>
                <a:tab pos="939165" algn="l"/>
              </a:tabLst>
            </a:pPr>
            <a:r>
              <a:rPr spc="15" dirty="0"/>
              <a:t>5</a:t>
            </a:r>
            <a:r>
              <a:rPr dirty="0"/>
              <a:t>	</a:t>
            </a:r>
            <a:r>
              <a:rPr lang="en-IN" dirty="0"/>
              <a:t>List all universities that have more than 10 unaided courses that are not professional.</a:t>
            </a:r>
            <a:endParaRPr spc="120" dirty="0"/>
          </a:p>
        </p:txBody>
      </p:sp>
      <p:pic>
        <p:nvPicPr>
          <p:cNvPr id="6" name="Picture 5" descr="A screenshot of a computer&#10;&#10;AI-generated content may be incorrect.">
            <a:extLst>
              <a:ext uri="{FF2B5EF4-FFF2-40B4-BE49-F238E27FC236}">
                <a16:creationId xmlns:a16="http://schemas.microsoft.com/office/drawing/2014/main" id="{A145BEF7-F18A-7BDF-1995-9E08348DA490}"/>
              </a:ext>
            </a:extLst>
          </p:cNvPr>
          <p:cNvPicPr>
            <a:picLocks noChangeAspect="1"/>
          </p:cNvPicPr>
          <p:nvPr/>
        </p:nvPicPr>
        <p:blipFill>
          <a:blip r:embed="rId2">
            <a:extLst>
              <a:ext uri="{28A0092B-C50C-407E-A947-70E740481C1C}">
                <a14:useLocalDpi xmlns:a14="http://schemas.microsoft.com/office/drawing/2010/main" val="0"/>
              </a:ext>
            </a:extLst>
          </a:blip>
          <a:srcRect t="9375"/>
          <a:stretch>
            <a:fillRect/>
          </a:stretch>
        </p:blipFill>
        <p:spPr>
          <a:xfrm>
            <a:off x="914400" y="1638300"/>
            <a:ext cx="15782049" cy="80412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148119" y="528445"/>
            <a:ext cx="17218025" cy="998350"/>
          </a:xfrm>
          <a:prstGeom prst="rect">
            <a:avLst/>
          </a:prstGeom>
        </p:spPr>
        <p:txBody>
          <a:bodyPr vert="horz" wrap="square" lIns="0" tIns="13335" rIns="0" bIns="0" rtlCol="0">
            <a:spAutoFit/>
          </a:bodyPr>
          <a:lstStyle/>
          <a:p>
            <a:pPr marL="12700">
              <a:lnSpc>
                <a:spcPct val="100000"/>
              </a:lnSpc>
              <a:spcBef>
                <a:spcPts val="105"/>
              </a:spcBef>
              <a:tabLst>
                <a:tab pos="938530" algn="l"/>
              </a:tabLst>
            </a:pPr>
            <a:r>
              <a:rPr lang="en-IN" dirty="0"/>
              <a:t>6       Display colleges from the "Engineering" category that have at least one course </a:t>
            </a:r>
            <a:br>
              <a:rPr lang="en-IN" dirty="0"/>
            </a:br>
            <a:r>
              <a:rPr lang="en-IN" dirty="0"/>
              <a:t>	with a duration greater than the category’s average.</a:t>
            </a:r>
            <a:endParaRPr spc="60" dirty="0"/>
          </a:p>
        </p:txBody>
      </p:sp>
      <p:pic>
        <p:nvPicPr>
          <p:cNvPr id="6" name="Picture 5" descr="A screenshot of a computer&#10;&#10;AI-generated content may be incorrect.">
            <a:extLst>
              <a:ext uri="{FF2B5EF4-FFF2-40B4-BE49-F238E27FC236}">
                <a16:creationId xmlns:a16="http://schemas.microsoft.com/office/drawing/2014/main" id="{0F825AAC-5D3C-DAA9-3E84-6605AB94093E}"/>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990600" y="1714500"/>
            <a:ext cx="15972420" cy="823176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162255" y="738962"/>
            <a:ext cx="241300" cy="514350"/>
          </a:xfrm>
          <a:prstGeom prst="rect">
            <a:avLst/>
          </a:prstGeom>
        </p:spPr>
        <p:txBody>
          <a:bodyPr vert="horz" wrap="square" lIns="0" tIns="13335" rIns="0" bIns="0" rtlCol="0">
            <a:spAutoFit/>
          </a:bodyPr>
          <a:lstStyle/>
          <a:p>
            <a:pPr marL="12700">
              <a:lnSpc>
                <a:spcPct val="100000"/>
              </a:lnSpc>
              <a:spcBef>
                <a:spcPts val="105"/>
              </a:spcBef>
            </a:pPr>
            <a:r>
              <a:rPr sz="3200" b="1" spc="15" dirty="0">
                <a:latin typeface="Calibri"/>
                <a:cs typeface="Calibri"/>
              </a:rPr>
              <a:t>7</a:t>
            </a:r>
            <a:endParaRPr sz="3200">
              <a:latin typeface="Calibri"/>
              <a:cs typeface="Calibri"/>
            </a:endParaRPr>
          </a:p>
        </p:txBody>
      </p:sp>
      <p:sp>
        <p:nvSpPr>
          <p:cNvPr id="5" name="object 5"/>
          <p:cNvSpPr txBox="1">
            <a:spLocks noGrp="1"/>
          </p:cNvSpPr>
          <p:nvPr>
            <p:ph type="title"/>
          </p:nvPr>
        </p:nvSpPr>
        <p:spPr>
          <a:xfrm>
            <a:off x="1016000" y="699338"/>
            <a:ext cx="16256000" cy="545918"/>
          </a:xfrm>
          <a:prstGeom prst="rect">
            <a:avLst/>
          </a:prstGeom>
        </p:spPr>
        <p:txBody>
          <a:bodyPr vert="horz" wrap="square" lIns="0" tIns="52958" rIns="0" bIns="0" rtlCol="0">
            <a:spAutoFit/>
          </a:bodyPr>
          <a:lstStyle/>
          <a:p>
            <a:pPr marL="260350">
              <a:lnSpc>
                <a:spcPct val="100000"/>
              </a:lnSpc>
              <a:spcBef>
                <a:spcPts val="105"/>
              </a:spcBef>
            </a:pPr>
            <a:r>
              <a:rPr lang="en-IN" dirty="0"/>
              <a:t>Assign a rank to each course within a College Name based on course duration, longest first.</a:t>
            </a:r>
            <a:endParaRPr spc="-10" dirty="0"/>
          </a:p>
        </p:txBody>
      </p:sp>
      <p:pic>
        <p:nvPicPr>
          <p:cNvPr id="7" name="Picture 6" descr="A screenshot of a computer&#10;&#10;AI-generated content may be incorrect.">
            <a:extLst>
              <a:ext uri="{FF2B5EF4-FFF2-40B4-BE49-F238E27FC236}">
                <a16:creationId xmlns:a16="http://schemas.microsoft.com/office/drawing/2014/main" id="{7A7FAF41-A655-6200-BD4B-3EE34A79D1F4}"/>
              </a:ext>
            </a:extLst>
          </p:cNvPr>
          <p:cNvPicPr>
            <a:picLocks noChangeAspect="1"/>
          </p:cNvPicPr>
          <p:nvPr/>
        </p:nvPicPr>
        <p:blipFill>
          <a:blip r:embed="rId2">
            <a:extLst>
              <a:ext uri="{28A0092B-C50C-407E-A947-70E740481C1C}">
                <a14:useLocalDpi xmlns:a14="http://schemas.microsoft.com/office/drawing/2010/main" val="0"/>
              </a:ext>
            </a:extLst>
          </a:blip>
          <a:srcRect t="8333"/>
          <a:stretch>
            <a:fillRect/>
          </a:stretch>
        </p:blipFill>
        <p:spPr>
          <a:xfrm>
            <a:off x="762000" y="1562100"/>
            <a:ext cx="16294100" cy="839754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94</TotalTime>
  <Words>828</Words>
  <Application>Microsoft Office PowerPoint</Application>
  <PresentationFormat>Custom</PresentationFormat>
  <Paragraphs>50</Paragraphs>
  <Slides>24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Batang</vt:lpstr>
      <vt:lpstr>Aptos</vt:lpstr>
      <vt:lpstr>Arial</vt:lpstr>
      <vt:lpstr>Arial Unicode MS</vt:lpstr>
      <vt:lpstr>Calibri</vt:lpstr>
      <vt:lpstr>Times New Roman</vt:lpstr>
      <vt:lpstr>Office Theme</vt:lpstr>
      <vt:lpstr>Internship Program: Soulvibe.Tech</vt:lpstr>
      <vt:lpstr>Introduction</vt:lpstr>
      <vt:lpstr> Find the top 5 districts with the highest number of colleges offering professional courses.</vt:lpstr>
      <vt:lpstr>Calculate the average course duration (in months) for each Course Type and sort them in descending order.</vt:lpstr>
      <vt:lpstr>3  Count how many unique College Names offer each Course Category.</vt:lpstr>
      <vt:lpstr>Find the names of colleges offering both Post Graduate and Under Graduate courses. </vt:lpstr>
      <vt:lpstr>5 List all universities that have more than 10 unaided courses that are not professional.</vt:lpstr>
      <vt:lpstr>6       Display colleges from the "Engineering" category that have at least one course   with a duration greater than the category’s average.</vt:lpstr>
      <vt:lpstr>Assign a rank to each course within a College Name based on course duration, longest first.</vt:lpstr>
      <vt:lpstr>Assign a rank to each course within a College Name based on course duration,  longest first. </vt:lpstr>
      <vt:lpstr>9 Show the cumulative number of professional courses offered by each university sorted  alphabetically. </vt:lpstr>
      <vt:lpstr>Using a self-join or CTE, find colleges offering more than one course category.</vt:lpstr>
      <vt:lpstr>11 Create a temporary table (CTE) that includes average duration of courses by district   and use it to list talukas where the average course duration is above the district average. </vt:lpstr>
      <vt:lpstr>12 Create a new column classifying course duration as: Short (&lt; 12 months),Medium (12-36  months),Long (&gt; 36 months) Then count the number of each duration type per course category.</vt:lpstr>
      <vt:lpstr>Extract only the course specialization from Course Name. (e.g., from "Bachelor of  Engineering (B. E.) - Electrical", extract "Electrical")</vt:lpstr>
      <vt:lpstr>14 Count how many courses include the word Engineering in the name.</vt:lpstr>
      <vt:lpstr>15 List all unique combinations of Course Name, Course Type, and Course Category. </vt:lpstr>
      <vt:lpstr>16 Write a query to get all courses that are not offered by any Government college.</vt:lpstr>
      <vt:lpstr>17 Find the university that has the second-highest number of aided courses. </vt:lpstr>
      <vt:lpstr>18 Show courses whose durations are above the median course duration. </vt:lpstr>
      <vt:lpstr>19 For each University, find the percentage of unaided courses that are professional.</vt:lpstr>
      <vt:lpstr>20 Determine which Course Category has the highest average course duration and   display the top 3. </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Order Analysis Using SQL”</dc:title>
  <dc:creator>sai reddy</dc:creator>
  <cp:lastModifiedBy>rgukt nuzvidu</cp:lastModifiedBy>
  <cp:revision>1</cp:revision>
  <dcterms:created xsi:type="dcterms:W3CDTF">2025-07-09T08:49:45Z</dcterms:created>
  <dcterms:modified xsi:type="dcterms:W3CDTF">2025-07-09T10:25:57Z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2025-05-09T00:00:00Z</vt:filetime>
  </property>
  <property fmtid="{D5CDD505-2E9C-101B-9397-08002B2CF9AE}" pid="3" name="Creator">
    <vt:lpwstr>Microsoft® PowerPoint® 2021</vt:lpwstr>
  </property>
  <property fmtid="{D5CDD505-2E9C-101B-9397-08002B2CF9AE}" pid="4" name="LastSaved">
    <vt:filetime>2025-07-09T00:00:00Z</vt:filetime>
  </property>
  <property fmtid="{D5CDD505-2E9C-101B-9397-08002B2CF9AE}" pid="5" name="Producer">
    <vt:lpwstr>Microsoft® PowerPoint® 2021</vt:lpwstr>
  </property>
</Properties>
</file>